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331" r:id="rId3"/>
    <p:sldId id="260" r:id="rId4"/>
    <p:sldId id="266" r:id="rId5"/>
    <p:sldId id="263" r:id="rId6"/>
    <p:sldId id="267" r:id="rId7"/>
    <p:sldId id="262" r:id="rId8"/>
    <p:sldId id="268" r:id="rId9"/>
    <p:sldId id="269" r:id="rId10"/>
    <p:sldId id="295" r:id="rId11"/>
    <p:sldId id="270" r:id="rId12"/>
    <p:sldId id="271" r:id="rId13"/>
    <p:sldId id="272" r:id="rId14"/>
    <p:sldId id="273" r:id="rId15"/>
    <p:sldId id="274" r:id="rId16"/>
    <p:sldId id="275" r:id="rId17"/>
    <p:sldId id="2329" r:id="rId18"/>
    <p:sldId id="2330" r:id="rId19"/>
    <p:sldId id="276" r:id="rId20"/>
    <p:sldId id="277" r:id="rId21"/>
    <p:sldId id="282" r:id="rId22"/>
    <p:sldId id="293" r:id="rId23"/>
    <p:sldId id="278" r:id="rId24"/>
    <p:sldId id="292" r:id="rId25"/>
    <p:sldId id="283" r:id="rId26"/>
    <p:sldId id="294" r:id="rId27"/>
    <p:sldId id="280" r:id="rId28"/>
    <p:sldId id="636" r:id="rId29"/>
    <p:sldId id="647" r:id="rId30"/>
    <p:sldId id="651" r:id="rId31"/>
    <p:sldId id="653" r:id="rId32"/>
    <p:sldId id="655" r:id="rId33"/>
    <p:sldId id="654" r:id="rId34"/>
    <p:sldId id="2296" r:id="rId35"/>
    <p:sldId id="284" r:id="rId36"/>
    <p:sldId id="261" r:id="rId37"/>
    <p:sldId id="648" r:id="rId38"/>
    <p:sldId id="414" r:id="rId39"/>
    <p:sldId id="488" r:id="rId40"/>
    <p:sldId id="2323" r:id="rId41"/>
    <p:sldId id="395" r:id="rId42"/>
    <p:sldId id="2250" r:id="rId43"/>
    <p:sldId id="2251" r:id="rId44"/>
    <p:sldId id="415" r:id="rId45"/>
    <p:sldId id="2324" r:id="rId46"/>
    <p:sldId id="349" r:id="rId47"/>
    <p:sldId id="279" r:id="rId48"/>
    <p:sldId id="334" r:id="rId49"/>
    <p:sldId id="337" r:id="rId50"/>
    <p:sldId id="335" r:id="rId51"/>
    <p:sldId id="445" r:id="rId52"/>
    <p:sldId id="2280" r:id="rId53"/>
    <p:sldId id="353" r:id="rId54"/>
    <p:sldId id="2327" r:id="rId55"/>
    <p:sldId id="2328" r:id="rId56"/>
    <p:sldId id="264" r:id="rId57"/>
    <p:sldId id="2325" r:id="rId58"/>
    <p:sldId id="2326" r:id="rId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169"/>
    <a:srgbClr val="41D5E3"/>
    <a:srgbClr val="39D3DD"/>
    <a:srgbClr val="77ED7D"/>
    <a:srgbClr val="FCDA28"/>
    <a:srgbClr val="F2AF0D"/>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93590-DAC1-8F50-60A6-5710B103BB50}" v="1" dt="2026-02-05T10:39:28.442"/>
    <p1510:client id="{E78DD522-C2C0-F146-B1A2-9999B430ADFB}" v="143" dt="2026-02-05T10:33:52.71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87" autoAdjust="0"/>
  </p:normalViewPr>
  <p:slideViewPr>
    <p:cSldViewPr snapToGrid="0">
      <p:cViewPr varScale="1">
        <p:scale>
          <a:sx n="119" d="100"/>
          <a:sy n="119" d="100"/>
        </p:scale>
        <p:origin x="177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tuscher@fh-vie.ac.at" userId="S::urn:spo:guest#manuel.tuscher@fh-vie.ac.at::" providerId="AD" clId="Web-{E78DD522-C2C0-F146-B1A2-9999B430ADFB}"/>
    <pc:docChg chg="modSld">
      <pc:chgData name="manuel.tuscher@fh-vie.ac.at" userId="S::urn:spo:guest#manuel.tuscher@fh-vie.ac.at::" providerId="AD" clId="Web-{E78DD522-C2C0-F146-B1A2-9999B430ADFB}" dt="2026-02-05T10:33:52.718" v="178" actId="20577"/>
      <pc:docMkLst>
        <pc:docMk/>
      </pc:docMkLst>
      <pc:sldChg chg="addSp delSp modSp modNotes">
        <pc:chgData name="manuel.tuscher@fh-vie.ac.at" userId="S::urn:spo:guest#manuel.tuscher@fh-vie.ac.at::" providerId="AD" clId="Web-{E78DD522-C2C0-F146-B1A2-9999B430ADFB}" dt="2026-02-05T10:33:52.718" v="178" actId="20577"/>
        <pc:sldMkLst>
          <pc:docMk/>
          <pc:sldMk cId="4136268268" sldId="295"/>
        </pc:sldMkLst>
        <pc:spChg chg="mod">
          <ac:chgData name="manuel.tuscher@fh-vie.ac.at" userId="S::urn:spo:guest#manuel.tuscher@fh-vie.ac.at::" providerId="AD" clId="Web-{E78DD522-C2C0-F146-B1A2-9999B430ADFB}" dt="2026-02-05T10:33:52.718" v="178" actId="20577"/>
          <ac:spMkLst>
            <pc:docMk/>
            <pc:sldMk cId="4136268268" sldId="295"/>
            <ac:spMk id="3" creationId="{CE961525-5495-67C3-7184-9B3B510D3B3A}"/>
          </ac:spMkLst>
        </pc:spChg>
        <pc:spChg chg="add del mod">
          <ac:chgData name="manuel.tuscher@fh-vie.ac.at" userId="S::urn:spo:guest#manuel.tuscher@fh-vie.ac.at::" providerId="AD" clId="Web-{E78DD522-C2C0-F146-B1A2-9999B430ADFB}" dt="2026-02-05T10:28:54.660" v="59"/>
          <ac:spMkLst>
            <pc:docMk/>
            <pc:sldMk cId="4136268268" sldId="295"/>
            <ac:spMk id="7" creationId="{BD8F5704-EC92-D775-9534-468DEB381D25}"/>
          </ac:spMkLst>
        </pc:spChg>
        <pc:graphicFrameChg chg="add del mod">
          <ac:chgData name="manuel.tuscher@fh-vie.ac.at" userId="S::urn:spo:guest#manuel.tuscher@fh-vie.ac.at::" providerId="AD" clId="Web-{E78DD522-C2C0-F146-B1A2-9999B430ADFB}" dt="2026-02-05T10:28:54.660" v="60"/>
          <ac:graphicFrameMkLst>
            <pc:docMk/>
            <pc:sldMk cId="4136268268" sldId="295"/>
            <ac:graphicFrameMk id="5" creationId="{70C28583-E370-B5C4-23B1-F29665618330}"/>
          </ac:graphicFrameMkLst>
        </pc:graphicFrameChg>
      </pc:sldChg>
    </pc:docChg>
  </pc:docChgLst>
  <pc:docChgLst>
    <pc:chgData name="manuel.tuscher@fh-vie.ac.at" userId="S::urn:spo:guest#manuel.tuscher@fh-vie.ac.at::" providerId="AD" clId="Web-{B3293590-DAC1-8F50-60A6-5710B103BB50}"/>
    <pc:docChg chg="modSld">
      <pc:chgData name="manuel.tuscher@fh-vie.ac.at" userId="S::urn:spo:guest#manuel.tuscher@fh-vie.ac.at::" providerId="AD" clId="Web-{B3293590-DAC1-8F50-60A6-5710B103BB50}" dt="2026-02-05T10:39:52.084" v="39"/>
      <pc:docMkLst>
        <pc:docMk/>
      </pc:docMkLst>
      <pc:sldChg chg="modNotes">
        <pc:chgData name="manuel.tuscher@fh-vie.ac.at" userId="S::urn:spo:guest#manuel.tuscher@fh-vie.ac.at::" providerId="AD" clId="Web-{B3293590-DAC1-8F50-60A6-5710B103BB50}" dt="2026-02-05T10:39:52.084" v="39"/>
        <pc:sldMkLst>
          <pc:docMk/>
          <pc:sldMk cId="4136268268" sldId="2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AT"/>
              <a:t>Die 10 größten Exportländer</a:t>
            </a:r>
            <a:r>
              <a:rPr lang="de-AT" baseline="0"/>
              <a:t> weltweit 2024</a:t>
            </a:r>
            <a:endParaRPr lang="de-AT"/>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barChart>
        <c:barDir val="col"/>
        <c:grouping val="clustered"/>
        <c:varyColors val="0"/>
        <c:ser>
          <c:idx val="0"/>
          <c:order val="0"/>
          <c:tx>
            <c:strRef>
              <c:f>Sheet1!$B$1</c:f>
              <c:strCache>
                <c:ptCount val="1"/>
                <c:pt idx="0">
                  <c:v>in Mrd. US-Dollar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China</c:v>
                </c:pt>
                <c:pt idx="1">
                  <c:v>USA</c:v>
                </c:pt>
                <c:pt idx="2">
                  <c:v>Deutschland</c:v>
                </c:pt>
                <c:pt idx="3">
                  <c:v>Niederlande</c:v>
                </c:pt>
                <c:pt idx="4">
                  <c:v>Japan</c:v>
                </c:pt>
                <c:pt idx="5">
                  <c:v>Südkroea</c:v>
                </c:pt>
                <c:pt idx="6">
                  <c:v>Italien</c:v>
                </c:pt>
                <c:pt idx="7">
                  <c:v>Hongkong</c:v>
                </c:pt>
                <c:pt idx="8">
                  <c:v>Frankreich</c:v>
                </c:pt>
              </c:strCache>
            </c:strRef>
          </c:cat>
          <c:val>
            <c:numRef>
              <c:f>Sheet1!$B$2:$B$10</c:f>
              <c:numCache>
                <c:formatCode>General</c:formatCode>
                <c:ptCount val="9"/>
                <c:pt idx="0">
                  <c:v>3577</c:v>
                </c:pt>
                <c:pt idx="1">
                  <c:v>2065</c:v>
                </c:pt>
                <c:pt idx="2">
                  <c:v>1683</c:v>
                </c:pt>
                <c:pt idx="3">
                  <c:v>921</c:v>
                </c:pt>
                <c:pt idx="4">
                  <c:v>707</c:v>
                </c:pt>
                <c:pt idx="5">
                  <c:v>684</c:v>
                </c:pt>
                <c:pt idx="6">
                  <c:v>674</c:v>
                </c:pt>
                <c:pt idx="7">
                  <c:v>646</c:v>
                </c:pt>
                <c:pt idx="8">
                  <c:v>640</c:v>
                </c:pt>
              </c:numCache>
            </c:numRef>
          </c:val>
          <c:extLst>
            <c:ext xmlns:c16="http://schemas.microsoft.com/office/drawing/2014/chart" uri="{C3380CC4-5D6E-409C-BE32-E72D297353CC}">
              <c16:uniqueId val="{00000000-C0A3-44CE-83F5-5389FA38B9E5}"/>
            </c:ext>
          </c:extLst>
        </c:ser>
        <c:dLbls>
          <c:showLegendKey val="0"/>
          <c:showVal val="0"/>
          <c:showCatName val="0"/>
          <c:showSerName val="0"/>
          <c:showPercent val="0"/>
          <c:showBubbleSize val="0"/>
        </c:dLbls>
        <c:gapWidth val="219"/>
        <c:overlap val="-27"/>
        <c:axId val="1864066736"/>
        <c:axId val="1864069136"/>
      </c:barChart>
      <c:catAx>
        <c:axId val="18640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64069136"/>
        <c:crosses val="autoZero"/>
        <c:auto val="1"/>
        <c:lblAlgn val="ctr"/>
        <c:lblOffset val="100"/>
        <c:noMultiLvlLbl val="0"/>
      </c:catAx>
      <c:valAx>
        <c:axId val="186406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64066736"/>
        <c:crosses val="autoZero"/>
        <c:crossBetween val="between"/>
      </c:valAx>
      <c:spPr>
        <a:noFill/>
        <a:ln>
          <a:noFill/>
        </a:ln>
        <a:effectLst/>
      </c:spPr>
    </c:plotArea>
    <c:legend>
      <c:legendPos val="b"/>
      <c:layout>
        <c:manualLayout>
          <c:xMode val="edge"/>
          <c:yMode val="edge"/>
          <c:x val="0.42646791433679487"/>
          <c:y val="0.933558901728193"/>
          <c:w val="0.14706417132641028"/>
          <c:h val="6.6441098271806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ata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de-AT" noProof="0">
              <a:latin typeface="Mangal Pro" panose="00000500000000000000" pitchFamily="2" charset="0"/>
              <a:cs typeface="Mangal Pro" panose="00000500000000000000" pitchFamily="2" charset="0"/>
            </a:rPr>
            <a:t>Grüne Logistik</a:t>
          </a:r>
          <a:endParaRPr lang="en-US" noProof="0">
            <a:latin typeface="Mangal Pro" panose="00000500000000000000" pitchFamily="2" charset="0"/>
            <a:cs typeface="Mangal Pro" panose="00000500000000000000" pitchFamily="2"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a:latin typeface="Mangal Pro" panose="00000500000000000000" pitchFamily="2" charset="0"/>
              <a:cs typeface="Mangal Pro" panose="00000500000000000000" pitchFamily="2"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a:latin typeface="Mangal Pro" panose="00000500000000000000" pitchFamily="2" charset="0"/>
              <a:cs typeface="Mangal Pro" panose="00000500000000000000" pitchFamily="2"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a:latin typeface="Mangal Pro" panose="00000500000000000000" pitchFamily="2" charset="0"/>
              <a:cs typeface="Mangal Pro" panose="00000500000000000000" pitchFamily="2"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custLinFactNeighborX="363" custLinFactNeighborY="851"/>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99250" y="987214"/>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382843" y="606539"/>
          <a:ext cx="3423657" cy="3423657"/>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382843" y="606539"/>
          <a:ext cx="3423657" cy="3423657"/>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382843" y="606539"/>
          <a:ext cx="3423657" cy="3423657"/>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1916817" y="1158116"/>
          <a:ext cx="2379988" cy="237742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de-AT" sz="3300" kern="1200" noProof="0">
              <a:latin typeface="Mangal Pro" panose="00000500000000000000" pitchFamily="2" charset="0"/>
              <a:cs typeface="Mangal Pro" panose="00000500000000000000" pitchFamily="2" charset="0"/>
            </a:rPr>
            <a:t>Grüne Logistik</a:t>
          </a:r>
          <a:endParaRPr lang="en-US" sz="3300" kern="1200" noProof="0">
            <a:latin typeface="Mangal Pro" panose="00000500000000000000" pitchFamily="2" charset="0"/>
            <a:cs typeface="Mangal Pro" panose="00000500000000000000" pitchFamily="2" charset="0"/>
          </a:endParaRPr>
        </a:p>
      </dsp:txBody>
      <dsp:txXfrm>
        <a:off x="2265358" y="1506281"/>
        <a:ext cx="1682906" cy="1681092"/>
      </dsp:txXfrm>
    </dsp:sp>
    <dsp:sp modelId="{6708B58E-CDA7-4CC3-8620-9FC845230D40}">
      <dsp:nvSpPr>
        <dsp:cNvPr id="0" name=""/>
        <dsp:cNvSpPr/>
      </dsp:nvSpPr>
      <dsp:spPr>
        <a:xfrm>
          <a:off x="2286210" y="-93286"/>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ökonomisch</a:t>
          </a:r>
        </a:p>
      </dsp:txBody>
      <dsp:txXfrm>
        <a:off x="2523003" y="123310"/>
        <a:ext cx="1143337" cy="1045816"/>
      </dsp:txXfrm>
    </dsp:sp>
    <dsp:sp modelId="{71652D85-593F-4AB9-8988-2F1F840B4FB3}">
      <dsp:nvSpPr>
        <dsp:cNvPr id="0" name=""/>
        <dsp:cNvSpPr/>
      </dsp:nvSpPr>
      <dsp:spPr>
        <a:xfrm>
          <a:off x="3734335" y="2414939"/>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ökologisch</a:t>
          </a:r>
        </a:p>
      </dsp:txBody>
      <dsp:txXfrm>
        <a:off x="3971128" y="2631535"/>
        <a:ext cx="1143337" cy="1045816"/>
      </dsp:txXfrm>
    </dsp:sp>
    <dsp:sp modelId="{208ABFAC-2E4C-45E5-885D-03A2DF98BCDA}">
      <dsp:nvSpPr>
        <dsp:cNvPr id="0" name=""/>
        <dsp:cNvSpPr/>
      </dsp:nvSpPr>
      <dsp:spPr>
        <a:xfrm>
          <a:off x="838085" y="2414939"/>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sozial</a:t>
          </a:r>
        </a:p>
      </dsp:txBody>
      <dsp:txXfrm>
        <a:off x="1074878" y="2631535"/>
        <a:ext cx="1143337" cy="1045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05.02.2026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05.02.2026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laticon.com/free-icons/conveye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scii.ac.at/wp-content/uploads/2025_Automotive-Policy-Brief_final_0612.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a:t>
            </a:fld>
            <a:endParaRPr lang="de-AT"/>
          </a:p>
        </p:txBody>
      </p:sp>
    </p:spTree>
    <p:extLst>
      <p:ext uri="{BB962C8B-B14F-4D97-AF65-F5344CB8AC3E}">
        <p14:creationId xmlns:p14="http://schemas.microsoft.com/office/powerpoint/2010/main" val="402115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verschiedenen Phasen der Logistik werden grundlegend in Beschaffungs-, Produktions-, Distributions- und Entsorgungslogistik unterteilt.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Die Beschaffungslogistik bezieht sich auf die Beschaffung alle Arten von Gütern, die ein Unternehmen für seine Betriebszwecke benötigt (</a:t>
            </a:r>
            <a:r>
              <a:rPr lang="de-AT" err="1"/>
              <a:t>zB</a:t>
            </a:r>
            <a:r>
              <a:rPr lang="de-AT"/>
              <a:t>: Rohstoffe, halbfertige Teile, Fertigteile – Handelsware, Betriebsmittel, </a:t>
            </a:r>
            <a:r>
              <a:rPr lang="de-AT" err="1"/>
              <a:t>uvm</a:t>
            </a:r>
            <a:r>
              <a:rPr lang="de-AT"/>
              <a:t>). Die Aktivitäten in der Beschaffungslogistik beginnen mit dem Lieferantenkontakt und erstrecken sich bis zur Bereitstellung der Güter für die Produktion oder den Verkauf. In einem Industrieunternehmen können die Güter in ein Beschaffungslager in der Nähe der Produktionsstätte geliefert werden. Es besteht auch die Möglichkeit, dass ein Zulieferungslager beteiligt ist, in welches viele kleine Lieferanten liefern und anschließend die Lieferungen gebündelt weiter transportiert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Die Produktionslogistik findet sich in herstellenden oder verarbeitenden Unternehmen und schließt direkt an die Beschaffungslogistik an, dabei wickelt die Produktionslogistik vor allem die internen Transporte der benötigten Ware an den benötigten Produktionsschritten ab. Im Falle, dass an mehreren Standorten produziert wird, schließt die Produktionslogistik auch den externen Transport zwischen den verschiedenen Betriebsstätten mit ein. Die Bereitstellung der Ware kann sowohl Rohstoffe als auch Halb- und Fertigerzeugnisse umfassen, manchmal ist es auch notwendig die Halbfertigerzeugnisse zwischenzulagern, bis diese fertiggestellt werden können. Die Produktionslogistik beendet ihren Tätigkeitsbereich mit der finalen Übergabe der Fertigprodukte an das Absatzlager.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Unter Distributionslogistik versteht man die Verteilung von Fertigerzeugnissen (wie auch Ersatzteilen) und/oder Handelswaren vom Absatzlager an den gewünschten Bestimmungsort. Es gibt die Möglichkeit die Produkte vom Absatzlager in sogenannte regionale Auslieferungslager zu verteilen, welche dazu dienen verschiedene regionale Absatzgebiete zu bedienen, oder in einem zentralen Lager kosteneffizienter an den Bestimmungsort zu liefern. Über ein Netzwerk von verschiedenen Transportkanälen (wie Straße, Schiene, Binnenschiffsverkehr), Lagerstandorten und Umschlagspunkten werden die Waren dem Abnehmer zugeführt. Distributionslogistik stellt das Bindeglied sowohl zwischen Produktion und Absatzmarkt dar als auch die Verbindung zur Beschaffungslogistik des Kunden in einer Logistikkette.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Mit Intralogistik werden die logistisch notwendigen Material- und Warenflüsse innerhalb eines Unternehmensstandortes bezeichnet. In einem herstellenden oder verarbeitenden Unternehmen ist die Intralogistik entweder wesentlich oder völlig identisch mit der Produktionslogistik. Als Bestandteil der Beschaffungs- und Distributionslogistik kann die Intralogistik in einem Handelsunternehmen beschrieben werden, dass sein eigenes Lager betreibt.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Claus / Brandenburg, Hans/ Fottner, Johannes/ </a:t>
            </a:r>
            <a:r>
              <a:rPr lang="de-AT" err="1"/>
              <a:t>Gutermuth</a:t>
            </a:r>
            <a:r>
              <a:rPr lang="de-AT"/>
              <a:t>, Jens (2. Auflage 2021): Grundlagen der Logistik. Begriffe, Strukturen und Prozesse; S. 31-33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 eigene Darstellung</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152231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Beschaffungslogistik dient als Bindeglied zwischen der Distributionslogistik der Lieferanten und der Produktionslogistik des Unternehmens. Es geht dabei um den Transport von Waren von der Produktionsstätte über die Lagerstufen des Herstellers oder Händlers bis hin zu den Verkaufsstellen im Einzelhandel. Aus der Perspektive des Herstellers ist es Teil der Distributionslogistik, während es für den Handel als Beschaffungslogistik gilt.</a:t>
            </a:r>
          </a:p>
          <a:p>
            <a:endParaRPr lang="de-AT" dirty="0"/>
          </a:p>
          <a:p>
            <a:r>
              <a:rPr lang="de-AT" dirty="0"/>
              <a:t>Die Beschaffungslogistik hat die Verantwortung, die Abläufe im Unternehmen so zu strukturieren, dass eine rechtzeitige und qualitativ hochwertige Materialversorgung gewährleistet wird. Dabei werden die benötigten Güter wie Rohstoffe, Teile und Baugruppen entweder direkt von den Lieferanten aus deren zentralen Produktionsstätten oder gegebenenfalls aus dezentralen Lagerstandorten bezogen, um den Produktionsprozess zu unterstützen. </a:t>
            </a:r>
          </a:p>
          <a:p>
            <a:endParaRPr lang="de-AT" dirty="0"/>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Muchna</a:t>
            </a:r>
            <a:r>
              <a:rPr lang="de-AT" dirty="0"/>
              <a:t>, C/ Brandenburg, H./ Fottner, J./ Gutermuth, J. (2018, zweite Auflage 2021): Grundlagen der Logistik. Begriffe, Strukturen und Prozesse; S. 31 und S. 143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Flaticon</a:t>
            </a:r>
            <a:r>
              <a:rPr lang="de-AT" dirty="0"/>
              <a:t> (2024): </a:t>
            </a:r>
            <a:r>
              <a:rPr lang="de-AT"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https://www.flaticon.com/free-icons/timeline</a:t>
            </a:r>
            <a:r>
              <a:rPr lang="de-AT" sz="1800" dirty="0">
                <a:effectLst/>
                <a:latin typeface="Calibri" panose="020F0502020204030204" pitchFamily="34" charset="0"/>
              </a:rPr>
              <a:t>; Timeline </a:t>
            </a:r>
            <a:r>
              <a:rPr lang="de-AT" sz="1800" dirty="0" err="1">
                <a:effectLst/>
                <a:latin typeface="Calibri" panose="020F0502020204030204" pitchFamily="34" charset="0"/>
              </a:rPr>
              <a:t>created</a:t>
            </a:r>
            <a:r>
              <a:rPr lang="de-AT" sz="1800" dirty="0">
                <a:effectLst/>
                <a:latin typeface="Calibri" panose="020F0502020204030204" pitchFamily="34" charset="0"/>
              </a:rPr>
              <a:t> </a:t>
            </a:r>
            <a:r>
              <a:rPr lang="de-AT" sz="1800" dirty="0" err="1">
                <a:effectLst/>
                <a:latin typeface="Calibri" panose="020F0502020204030204" pitchFamily="34" charset="0"/>
              </a:rPr>
              <a:t>by</a:t>
            </a:r>
            <a:r>
              <a:rPr lang="de-AT" sz="1800" dirty="0">
                <a:effectLst/>
                <a:latin typeface="Calibri" panose="020F0502020204030204" pitchFamily="34" charset="0"/>
              </a:rPr>
              <a:t> </a:t>
            </a:r>
            <a:r>
              <a:rPr lang="de-AT" sz="1800" dirty="0" err="1">
                <a:effectLst/>
                <a:latin typeface="Calibri" panose="020F0502020204030204" pitchFamily="34" charset="0"/>
              </a:rPr>
              <a:t>Freepik</a:t>
            </a:r>
            <a:r>
              <a:rPr lang="de-AT" sz="1800" dirty="0">
                <a:effectLst/>
                <a:latin typeface="Calibri" panose="020F0502020204030204" pitchFamily="34" charset="0"/>
              </a:rPr>
              <a:t> – </a:t>
            </a:r>
            <a:r>
              <a:rPr lang="de-AT" sz="1800" dirty="0" err="1">
                <a:effectLst/>
                <a:latin typeface="Calibri" panose="020F0502020204030204" pitchFamily="34" charset="0"/>
              </a:rPr>
              <a:t>Flaticon</a:t>
            </a:r>
            <a:r>
              <a:rPr lang="de-AT" sz="1800" dirty="0">
                <a:effectLst/>
                <a:latin typeface="Calibri" panose="020F0502020204030204" pitchFamily="34" charset="0"/>
              </a:rPr>
              <a:t>, Abruf </a:t>
            </a:r>
            <a:r>
              <a:rPr lang="de-AT" sz="1800" dirty="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err="1"/>
              <a:t>Flaticon</a:t>
            </a:r>
            <a:r>
              <a:rPr lang="de-AT" sz="1800" dirty="0"/>
              <a:t> (2024): </a:t>
            </a:r>
            <a:r>
              <a:rPr lang="en-US" dirty="0"/>
              <a:t>https://www.flaticon.com/free-icons/checklist; Checklist created by </a:t>
            </a:r>
            <a:r>
              <a:rPr lang="en-US" dirty="0" err="1"/>
              <a:t>Freepik</a:t>
            </a:r>
            <a:r>
              <a:rPr lang="en-US" dirty="0"/>
              <a:t> – </a:t>
            </a:r>
            <a:r>
              <a:rPr lang="en-US" dirty="0" err="1"/>
              <a:t>Flaticon</a:t>
            </a:r>
            <a:r>
              <a:rPr lang="en-US" dirty="0"/>
              <a:t>, </a:t>
            </a:r>
            <a:r>
              <a:rPr lang="de-AT" sz="1200" dirty="0">
                <a:effectLst/>
                <a:latin typeface="Calibri" panose="020F0502020204030204" pitchFamily="34" charset="0"/>
              </a:rPr>
              <a:t>Abruf </a:t>
            </a:r>
            <a:r>
              <a:rPr lang="de-AT" sz="1200" dirty="0"/>
              <a:t>29.04.2024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err="1"/>
              <a:t>Flaticon</a:t>
            </a:r>
            <a:r>
              <a:rPr lang="de-AT" sz="1800" dirty="0"/>
              <a:t> (2024): https://www.flaticon.com/de/kostenlose-icons/lkw-laden; LKW-laden erstellt von </a:t>
            </a:r>
            <a:r>
              <a:rPr lang="de-AT" sz="1800" dirty="0" err="1"/>
              <a:t>Good</a:t>
            </a:r>
            <a:r>
              <a:rPr lang="de-AT" sz="1800" dirty="0"/>
              <a:t> Ware – </a:t>
            </a:r>
            <a:r>
              <a:rPr lang="de-AT" sz="1800" dirty="0" err="1"/>
              <a:t>Flaticon</a:t>
            </a:r>
            <a:r>
              <a:rPr lang="de-AT" sz="1800" dirty="0"/>
              <a:t>, Abruf 03.05.2024</a:t>
            </a:r>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325801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Produktionslogistik findet sich in herstellenden oder verarbeitenden Unternehmen und schließt direkt an die Beschaffungslogistik an, dabei wickelt die Produktionslogistik vor allem die internen Transporte der benötigten Ware an den benötigten Produktionsschritten ab. Im Falle, dass an mehreren Standorten produziert wird, schließt die Produktionslogistik auch den externen Transport zwischen den verschiedenen Betriebsstätten mit ein. Die Bereitstellung der Ware kann sowohl Rohstoffe als auch Halb- und Fertigerzeugnisse umfassen, manchmal ist es auch notwendig die Halbfertigerzeugnisse zwischenzulagern, bis diese fertiggestellt werden können. Die Produktionslogistik beendet ihren Tätigkeitsbereich mit der finalen Übergabe der Fertigprodukte an das Absatzlager.</a:t>
            </a:r>
          </a:p>
          <a:p>
            <a:endParaRPr lang="de-AT"/>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 S. 31 -33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Flaticon</a:t>
            </a:r>
            <a:r>
              <a:rPr lang="de-AT"/>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a:t>https://www.flaticon.com/free-icons/checklist; Checklist created by </a:t>
            </a:r>
            <a:r>
              <a:rPr lang="en-US" err="1"/>
              <a:t>Freepik</a:t>
            </a:r>
            <a:r>
              <a:rPr lang="en-US"/>
              <a:t> – </a:t>
            </a:r>
            <a:r>
              <a:rPr lang="en-US" err="1"/>
              <a:t>Flaticon</a:t>
            </a:r>
            <a:r>
              <a:rPr lang="en-US"/>
              <a:t>, </a:t>
            </a:r>
            <a:r>
              <a:rPr lang="de-AT" sz="1200">
                <a:effectLst/>
                <a:latin typeface="Calibri" panose="020F0502020204030204" pitchFamily="34" charset="0"/>
              </a:rPr>
              <a:t>Abruf </a:t>
            </a:r>
            <a:r>
              <a:rPr lang="de-AT" sz="1200"/>
              <a:t>29.04.2024</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200">
                <a:effectLst/>
                <a:latin typeface="Calibri" panose="020F0502020204030204" pitchFamily="34" charset="0"/>
                <a:hlinkClick r:id="rId4"/>
              </a:rPr>
              <a:t>https://www.flaticon.com/free-icons/conveyer</a:t>
            </a:r>
            <a:r>
              <a:rPr lang="de-AT" sz="1200">
                <a:effectLst/>
                <a:latin typeface="Calibri" panose="020F0502020204030204" pitchFamily="34" charset="0"/>
              </a:rPr>
              <a:t>; Conveyer </a:t>
            </a:r>
            <a:r>
              <a:rPr lang="de-AT" sz="1200" err="1">
                <a:effectLst/>
                <a:latin typeface="Calibri" panose="020F0502020204030204" pitchFamily="34" charset="0"/>
              </a:rPr>
              <a:t>created</a:t>
            </a:r>
            <a:r>
              <a:rPr lang="de-AT" sz="1200">
                <a:effectLst/>
                <a:latin typeface="Calibri" panose="020F0502020204030204" pitchFamily="34" charset="0"/>
              </a:rPr>
              <a:t> </a:t>
            </a:r>
            <a:r>
              <a:rPr lang="de-AT" sz="1200" err="1">
                <a:effectLst/>
                <a:latin typeface="Calibri" panose="020F0502020204030204" pitchFamily="34" charset="0"/>
              </a:rPr>
              <a:t>by</a:t>
            </a:r>
            <a:r>
              <a:rPr lang="de-AT" sz="1200">
                <a:effectLst/>
                <a:latin typeface="Calibri" panose="020F0502020204030204" pitchFamily="34" charset="0"/>
              </a:rPr>
              <a:t> </a:t>
            </a:r>
            <a:r>
              <a:rPr lang="de-AT" sz="1200" err="1">
                <a:effectLst/>
                <a:latin typeface="Calibri" panose="020F0502020204030204" pitchFamily="34" charset="0"/>
              </a:rPr>
              <a:t>Vectoricons</a:t>
            </a:r>
            <a:r>
              <a:rPr lang="de-AT" sz="1200">
                <a:effectLst/>
                <a:latin typeface="Calibri" panose="020F0502020204030204" pitchFamily="34" charset="0"/>
              </a:rPr>
              <a:t> – </a:t>
            </a:r>
            <a:r>
              <a:rPr lang="de-AT" sz="1200" err="1">
                <a:effectLst/>
                <a:latin typeface="Calibri" panose="020F0502020204030204" pitchFamily="34" charset="0"/>
              </a:rPr>
              <a:t>Flaticon</a:t>
            </a:r>
            <a:r>
              <a:rPr lang="de-AT" sz="1200">
                <a:effectLst/>
                <a:latin typeface="Calibri" panose="020F0502020204030204" pitchFamily="34" charset="0"/>
              </a:rPr>
              <a:t>, </a:t>
            </a:r>
            <a:r>
              <a:rPr lang="de-AT" sz="1000">
                <a:effectLst/>
                <a:latin typeface="Calibri" panose="020F0502020204030204" pitchFamily="34" charset="0"/>
              </a:rPr>
              <a:t>Abruf </a:t>
            </a:r>
            <a:r>
              <a:rPr lang="de-AT" sz="1000"/>
              <a:t>29.04.2024</a:t>
            </a:r>
            <a:endParaRPr lang="de-AT" sz="1000">
              <a:effectLst/>
              <a:latin typeface="Calibri" panose="020F0502020204030204" pitchFamily="34" charset="0"/>
            </a:endParaRP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345601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Unter Distributionslogistik versteht man die Verteilung von Fertigerzeugnissen (wie auch Ersatzteilen) und/oder Handelswaren vom Absatzlager an den gewünschten Bestimmungsort. Es gibt die Möglichkeit die Produkte vom Absatzlager in sogenannte regionale Auslieferungslager zu verteilen, welche dazu dienen verschiedene regionale Absatzgebiete zu bedienen, oder in einem zentralen Lager kosteneffizienter an den Bestimmungsort zu liefern. Über ein Netzwerk von verschiedenen Transportkanälen (wie Straße, Schiene, Binnenschiffsverkehr), Lagerstandorten und Umschlagspunkten werden die Waren dem Abnehmer zugeführt. Distributionslogistik stellt das Bindeglied sowohl zwischen Produktion und Absatzmarkt dar als auch die Verbindung zur Beschaffungslogistik des Kunden in einer Logistikkette.</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https://www.flaticon.com/de/kostenlose-icons/transport; Transport erstellt von </a:t>
            </a:r>
            <a:r>
              <a:rPr lang="de-AT" sz="1050" err="1">
                <a:effectLst/>
                <a:latin typeface="Calibri" panose="020F0502020204030204" pitchFamily="34" charset="0"/>
              </a:rPr>
              <a:t>geotatah</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153893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Mit Intralogistik werden die logistisch notwendigen Material- und Warenflüsse innerhalb eines Unternehmensstandortes bezeichnet. In einem herstellenden oder verarbeitenden Unternehmen ist die Intralogistik entweder wesentlich oder völlig identisch mit der Produktionslogistik. Als Bestandteil der Beschaffungs- und Distributionslogistik kann die Intralogistik in einem Handelsunternehmen beschrieben werden, dass sein eigenes Lager betreibt.</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https://www.flaticon.com/de/kostenlose-icons/stapler; Stapler erstellt von </a:t>
            </a:r>
            <a:r>
              <a:rPr lang="de-AT" sz="1050" err="1">
                <a:effectLst/>
                <a:latin typeface="Calibri" panose="020F0502020204030204" pitchFamily="34" charset="0"/>
              </a:rPr>
              <a:t>kerismaker</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endParaRPr lang="de-AT" sz="105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27120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Es geht darum, Abfall und Wertstoffe zur Entsorgung oder zum Recycling zu transportieren, unverkaufte Waren direkt von Kunden oder aus dem Handel zurückzusenden, Leergut, Ladungsträger und Verpackungen zurückzugeben. Der Bereich der Entsorgungslogistik beginnt beim Absatzmarkt und endet im Beschaffungs- und Entsorgungsmarkt.  Die Entsorgungslogistik ermöglicht es, Waren an unterschiedlichen Stellen in die Lieferkette zurückzuführen, etwa durch Qualitätskontrollen oder die Wiedereinspeisung von Rücksendungen in Auslieferungslager. Die Rückwärtslogistik spielt eine entscheidende Rolle dabei, den Warenfluss vom Absatzmarkt zurück zum Beschaffungs- und Entsorgungsmarkt zu übertragen. Es geht dabei nicht bloß darum, kaputte oder unverkäufliche Waren zu entsorgen, sondern diese auch zur Reparatur oder Wiederaufbereitung zurückzubringen. Daher scheint der Ausdruck Entsorgungslogistik zu eng zu sein und sollte durch den passenderen Ausdruck Rückwärtslogistik oder Reverse Logistik beschrieben werden.</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https://www.flaticon.com/de/kostenlose-icons/kreislaufwirtschaft; Kreislaufwirtschaft erstellt von </a:t>
            </a:r>
            <a:r>
              <a:rPr lang="de-AT" sz="1050" err="1">
                <a:effectLst/>
                <a:latin typeface="Calibri" panose="020F0502020204030204" pitchFamily="34" charset="0"/>
              </a:rPr>
              <a:t>Freepik</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endParaRPr lang="de-AT" sz="105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68579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Jede Branche hat ihre eigenen Anforderungen, Herausforderungen und Besonderheiten. In der Bauwirtschaft beispielsweise müssen Materialien oft genau dann geliefert werden, wenn sie gebraucht werden – zu früh ist genauso schlecht wie zu spät. Im Gesundheitswesen geht es um sensible Güter wie Medikamente oder Blutkonserven, die unter bestimmten Bedingungen transportiert werden müssen. Die Eventlogistik ist besonders spannend – hier wird für ein paar Tage eine komplette Infrastruktur aufgebaut und danach wieder abgebaut. Und in der Katastrophenlogistik zählt jede Minute – hier müssen Hilfsgüter schnell und flexibel dorthin gebracht werden, wo sie gebraucht werden.</a:t>
            </a:r>
          </a:p>
          <a:p>
            <a:r>
              <a:rPr lang="de-AT" b="0" i="0" dirty="0">
                <a:solidFill>
                  <a:srgbClr val="424242"/>
                </a:solidFill>
                <a:effectLst/>
                <a:latin typeface="Segoe Sans"/>
              </a:rPr>
              <a:t>Diese Vielfalt macht die Branchenlogistik so faszinierend – und zeigt, wie wichtig es ist, logistische Prozesse an den jeweiligen Kontext anzupassen.</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355142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dirty="0"/>
              <a:t>Von der Bühne bis zur Notaufnahme - Logistik in besonderen Einsatzfeldern</a:t>
            </a:r>
          </a:p>
          <a:p>
            <a:r>
              <a:rPr lang="de-AT" dirty="0"/>
              <a:t>Die </a:t>
            </a:r>
            <a:r>
              <a:rPr lang="de-AT" dirty="0" err="1"/>
              <a:t>Schüler:innen</a:t>
            </a:r>
            <a:r>
              <a:rPr lang="de-AT" dirty="0"/>
              <a:t> erstellen in Gruppen einen kurzen Report oder eine Präsentation zu einer Branche mit Fokus auf logistische Besonderheiten.</a:t>
            </a:r>
          </a:p>
          <a:p>
            <a:endParaRPr lang="de-AT" dirty="0"/>
          </a:p>
          <a:p>
            <a:r>
              <a:rPr lang="de-AT" b="1" dirty="0"/>
              <a:t>Arbeitsauftrag:</a:t>
            </a:r>
          </a:p>
          <a:p>
            <a:r>
              <a:rPr lang="de-AT" dirty="0"/>
              <a:t>Ihr untersucht in Gruppen verschiedene Spezialbereiche der Logistik und überlegt, wie unterschiedlich logistische Prozesse je nach Branche geplant und umgesetzt werden müssen. Welche besonderen realen Herausforderungen bestehen in der Branche? Wie können diese gelöst werden? </a:t>
            </a:r>
          </a:p>
          <a:p>
            <a:endParaRPr lang="de-AT" dirty="0"/>
          </a:p>
          <a:p>
            <a:pPr marL="0" indent="0">
              <a:buFont typeface="Arial" panose="020B0604020202020204" pitchFamily="34" charset="0"/>
              <a:buNone/>
            </a:pPr>
            <a:r>
              <a:rPr lang="de-AT" b="1" dirty="0"/>
              <a:t>Gruppe 1: Festival-Logistik</a:t>
            </a:r>
            <a:r>
              <a:rPr lang="de-AT" dirty="0"/>
              <a:t> – Planung eines Musikfestivals</a:t>
            </a:r>
          </a:p>
          <a:p>
            <a:r>
              <a:rPr lang="de-AT" dirty="0"/>
              <a:t>Plant die Logistik für ein fiktives Open-Air-Musikfestival mit ca. 10.000 </a:t>
            </a:r>
            <a:r>
              <a:rPr lang="de-AT" dirty="0" err="1"/>
              <a:t>Besucher:innen</a:t>
            </a:r>
            <a:r>
              <a:rPr lang="de-AT" dirty="0"/>
              <a:t>.</a:t>
            </a:r>
          </a:p>
          <a:p>
            <a:endParaRPr lang="de-AT" dirty="0"/>
          </a:p>
          <a:p>
            <a:r>
              <a:rPr lang="de-AT" dirty="0"/>
              <a:t>Zu berücksichtigen:</a:t>
            </a:r>
          </a:p>
          <a:p>
            <a:r>
              <a:rPr lang="de-AT" dirty="0"/>
              <a:t>Anlieferung von Bühnen, Licht- und Tontechnik, Catering, Sanitäranlagen</a:t>
            </a:r>
          </a:p>
          <a:p>
            <a:r>
              <a:rPr lang="de-AT" dirty="0"/>
              <a:t>Zeitplan für Auf- und Abbau</a:t>
            </a:r>
          </a:p>
          <a:p>
            <a:r>
              <a:rPr lang="de-AT" dirty="0"/>
              <a:t>Lagerung und Zwischenlagerung von Material</a:t>
            </a:r>
          </a:p>
          <a:p>
            <a:r>
              <a:rPr lang="de-AT" dirty="0"/>
              <a:t>Personalplanung (z. B. Security, Technik, Reinigung)</a:t>
            </a:r>
          </a:p>
          <a:p>
            <a:r>
              <a:rPr lang="de-AT" dirty="0"/>
              <a:t>Umgang mit unvorhergesehenen Ereignissen (z. B. Wetterumschwung, Lieferverzögerungen)</a:t>
            </a:r>
          </a:p>
          <a:p>
            <a:endParaRPr lang="de-AT" dirty="0"/>
          </a:p>
          <a:p>
            <a:r>
              <a:rPr lang="de-AT" b="1" dirty="0"/>
              <a:t>Gruppe 2: Katastrophenlogistik </a:t>
            </a:r>
            <a:r>
              <a:rPr lang="de-AT" dirty="0"/>
              <a:t>– Hochwasser in Österreich</a:t>
            </a:r>
          </a:p>
          <a:p>
            <a:r>
              <a:rPr lang="de-AT" dirty="0"/>
              <a:t>Analysiert die logistischen Herausforderungen bei einem Hochwasser in Österreich (z. B. 2013 oder 2024). Es ist auch möglich das Gebiet auf z.B. ein Bundesland einzuschränken.</a:t>
            </a:r>
          </a:p>
          <a:p>
            <a:endParaRPr lang="de-AT" dirty="0"/>
          </a:p>
          <a:p>
            <a:r>
              <a:rPr lang="de-AT" dirty="0"/>
              <a:t>Zu untersuchen:</a:t>
            </a:r>
          </a:p>
          <a:p>
            <a:r>
              <a:rPr lang="de-AT" dirty="0"/>
              <a:t>Welche logistischen Herausforderungen treten bei einem Hochwasser in Österreich auf?</a:t>
            </a:r>
          </a:p>
          <a:p>
            <a:r>
              <a:rPr lang="de-AT" dirty="0"/>
              <a:t>Wie wurde reagiert (z. B. durch Feuerwehr, Bundesheer)?</a:t>
            </a:r>
          </a:p>
          <a:p>
            <a:r>
              <a:rPr lang="de-AT" dirty="0"/>
              <a:t>Welche Rolle spielten Transport, Lagerung, Kommunikation?</a:t>
            </a:r>
          </a:p>
          <a:p>
            <a:r>
              <a:rPr lang="de-AT" dirty="0"/>
              <a:t>Was hätte besser laufen können?</a:t>
            </a:r>
          </a:p>
          <a:p>
            <a:endParaRPr lang="de-AT" dirty="0"/>
          </a:p>
          <a:p>
            <a:r>
              <a:rPr lang="de-AT" b="1" dirty="0"/>
              <a:t>Gruppe 3: Gesundheitslogistik </a:t>
            </a:r>
            <a:r>
              <a:rPr lang="de-AT" dirty="0"/>
              <a:t>– Versorgung in einem Krankenhaus</a:t>
            </a:r>
          </a:p>
          <a:p>
            <a:r>
              <a:rPr lang="de-AT" dirty="0"/>
              <a:t>Untersucht die Logistikprozesse in einem Krankenhaus. </a:t>
            </a:r>
          </a:p>
          <a:p>
            <a:endParaRPr lang="de-AT" dirty="0"/>
          </a:p>
          <a:p>
            <a:r>
              <a:rPr lang="de-AT" dirty="0"/>
              <a:t>Zu analysieren:</a:t>
            </a:r>
          </a:p>
          <a:p>
            <a:r>
              <a:rPr lang="de-AT" dirty="0"/>
              <a:t>Wie funktioniert die Versorgung mit Medikamenten, Blutkonserven, OP-Material?</a:t>
            </a:r>
          </a:p>
          <a:p>
            <a:r>
              <a:rPr lang="de-AT" dirty="0"/>
              <a:t>Welche Rolle spielt die Einhaltung von Kühlketten?</a:t>
            </a:r>
          </a:p>
          <a:p>
            <a:r>
              <a:rPr lang="de-AT" dirty="0"/>
              <a:t>Wie wird mit Notfällen oder Versorgungsengpässen umgegangen?</a:t>
            </a:r>
          </a:p>
          <a:p>
            <a:r>
              <a:rPr lang="de-AT" dirty="0"/>
              <a:t>Welche logistischen Prozesse laufen im Hintergrund, damit der Klinikbetrieb funktioniert?</a:t>
            </a:r>
          </a:p>
          <a:p>
            <a:endParaRPr lang="de-AT" dirty="0"/>
          </a:p>
          <a:p>
            <a:r>
              <a:rPr lang="de-AT" b="1" dirty="0"/>
              <a:t>Hinweise zur Bearbeitung:</a:t>
            </a:r>
          </a:p>
          <a:p>
            <a:r>
              <a:rPr lang="de-AT" dirty="0"/>
              <a:t>Nutzt Internetrecherche, Schulbücher oder Interviews (z. B. mit Eltern, Bekannten, die in der Branche arbeiten).</a:t>
            </a:r>
          </a:p>
          <a:p>
            <a:r>
              <a:rPr lang="de-AT" dirty="0"/>
              <a:t>Achtet auf eine klare Struktur und anschauliche Darstellung.</a:t>
            </a:r>
          </a:p>
          <a:p>
            <a:r>
              <a:rPr lang="de-AT" dirty="0"/>
              <a:t>Jede Gruppe präsentiert ihre Ergebnisse in ca. 5–7 Minuten.</a:t>
            </a:r>
          </a:p>
          <a:p>
            <a:endParaRPr lang="de-AT" dirty="0"/>
          </a:p>
          <a:p>
            <a:r>
              <a:rPr lang="de-AT" b="1" dirty="0"/>
              <a:t>Lernziele:</a:t>
            </a:r>
            <a:br>
              <a:rPr lang="de-AT" b="1" dirty="0"/>
            </a:br>
            <a:r>
              <a:rPr lang="de-AT" b="0" dirty="0"/>
              <a:t>Die </a:t>
            </a:r>
            <a:r>
              <a:rPr lang="de-AT" b="0" dirty="0" err="1"/>
              <a:t>Schüler:innen</a:t>
            </a:r>
            <a:r>
              <a:rPr lang="de-AT" b="0" dirty="0"/>
              <a:t> erkennen, dass logistische Prozesse stark von den Anforderungen und Rahmenbedingungen der jeweiligen Branche abhängen.</a:t>
            </a:r>
          </a:p>
          <a:p>
            <a:r>
              <a:rPr lang="de-AT" b="0" dirty="0"/>
              <a:t>Sie analysieren branchenspezifische logistische Herausforderungen und entwickeln eigene Lösungsvorschläge.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Die </a:t>
            </a:r>
            <a:r>
              <a:rPr lang="de-AT" b="0" dirty="0" err="1"/>
              <a:t>Schüler:innen</a:t>
            </a:r>
            <a:r>
              <a:rPr lang="de-AT" b="0" dirty="0"/>
              <a:t> reflektieren, welche Rolle Logistik in gesellschaftlich relevanten Bereichen wie Katastrophenschutz, Gesundheitsversorgung oder Großveranstaltungen spielt.</a:t>
            </a:r>
          </a:p>
          <a:p>
            <a:r>
              <a:rPr lang="de-AT" b="0" dirty="0"/>
              <a:t>Die </a:t>
            </a:r>
            <a:r>
              <a:rPr lang="de-AT" b="0" dirty="0" err="1"/>
              <a:t>Schüler:innen</a:t>
            </a:r>
            <a:r>
              <a:rPr lang="de-AT" b="0" dirty="0"/>
              <a:t> vertiefen ihre Fähigkeit zur strukturierten Informationsrecherche und zur kritischen Bewertung von Quellen.</a:t>
            </a:r>
          </a:p>
          <a:p>
            <a:r>
              <a:rPr lang="de-AT" b="0" dirty="0"/>
              <a:t>Die </a:t>
            </a:r>
            <a:r>
              <a:rPr lang="de-AT" b="0" dirty="0" err="1"/>
              <a:t>Schüler:innen</a:t>
            </a:r>
            <a:r>
              <a:rPr lang="de-AT" b="0" dirty="0"/>
              <a:t> üben Teamarbeit, Zeitmanagement und das gemeinsame Erarbeiten eines Ergebnisses.</a:t>
            </a:r>
          </a:p>
          <a:p>
            <a:endParaRPr lang="de-AT" b="1" dirty="0"/>
          </a:p>
          <a:p>
            <a:r>
              <a:rPr lang="de-AT" b="1" dirty="0"/>
              <a:t>Dauer:</a:t>
            </a:r>
            <a:r>
              <a:rPr lang="de-AT" b="0" dirty="0"/>
              <a:t> 2 EH</a:t>
            </a:r>
          </a:p>
          <a:p>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b="1"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97737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Transport-, Umschlag- und Lager-Prozesse sind eng verflochten mit Beschaffungs-, Produktions- und Distributionsprozessen. TUL-Prozesse gelten als physische Kernleistungen der Logistik und werden durch die Kommissionierung und Verpackung unterstützt. (vgl. </a:t>
            </a:r>
            <a:r>
              <a:rPr lang="de-AT" dirty="0" err="1"/>
              <a:t>Muchna</a:t>
            </a:r>
            <a:r>
              <a:rPr lang="de-AT" dirty="0"/>
              <a:t> et al.: S. 86)</a:t>
            </a:r>
          </a:p>
          <a:p>
            <a:r>
              <a:rPr lang="de-AT" dirty="0"/>
              <a:t>Die Transportfunktion umfasst die Beförderung und Ortsveränderung von Gütern. Mit Umschlag ist die Beladung oder Entladung von Gütern auf/von einem Transportmittel, aber auch der Wechsel (Umlagerung) des Transportmittels gemeint.</a:t>
            </a:r>
          </a:p>
          <a:p>
            <a:r>
              <a:rPr lang="de-AT" dirty="0"/>
              <a:t>Folgende Lagerarten werden unterschieden: Beschaffungslager (Eingangslager), Zwischenlager (Produktionslager) und Auslieferungs-/Absatz-/Distributionslager.</a:t>
            </a:r>
          </a:p>
          <a:p>
            <a:r>
              <a:rPr lang="de-AT" dirty="0"/>
              <a:t>Die Kommissionierung meint die Zusammenstellung von Gütern nach Auftrag und Kundenwunsch, egal ob es sich um interne oder externe Kunden handelt.</a:t>
            </a:r>
          </a:p>
          <a:p>
            <a:r>
              <a:rPr lang="de-AT" dirty="0"/>
              <a:t>In der Regel sind Güter verpackt, wenn sie den Logistikprozess durchlaufen, wobei der Verpackung verschiedene Funktionen zukommen: Schutzfunktion, Verwendungsfunktion, Rationalisierungsfunktion (einheitenbildend), Identifikationsfunktion (Kennzeichnung), Lager- und Transportfunktion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Muchna</a:t>
            </a:r>
            <a:r>
              <a:rPr lang="de-AT" dirty="0"/>
              <a:t>, C/ Brandenburg, H./ Fottner, J./ Gutermuth, J. (2018, zweite Auflage 2021): Grundlagen der Logistik. Begriffe, Strukturen und Prozesse, S. 86-105</a:t>
            </a:r>
          </a:p>
        </p:txBody>
      </p:sp>
      <p:sp>
        <p:nvSpPr>
          <p:cNvPr id="4" name="Slide Number Placehold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167948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Logistikcontrolling umfasst die Informationsfunktion als zentrale Aufgabe, die sowohl die Planung, Steuerung als auch die Kontrolle beinhaltet.</a:t>
            </a:r>
          </a:p>
          <a:p>
            <a:r>
              <a:rPr lang="de-AT"/>
              <a:t>Das Sammeln und Analysieren von Daten sowie die Messung von Leistungen anhand von Kennzahlen erleichtern Planung und Überwachung von Effizienz und Effektivität: z.B. Bedarfsprognosen, Optimierung Lagerbestände</a:t>
            </a:r>
          </a:p>
          <a:p>
            <a:r>
              <a:rPr lang="de-AT"/>
              <a:t>Indem Logistik als Dienstleistung durch Kostenrechnung, Budgetierung und Kennzahlen messbar gemacht wird, lassen sich im operativen Segment Ziele präzisieren und messen und Kosten und Leistungen transparent darstellen. Auf strategischer Ebene stellt das Logistikcontrolling die Grundlage für Unternehmensentscheidungen dar.</a:t>
            </a:r>
          </a:p>
          <a:p>
            <a:endParaRPr lang="de-AT"/>
          </a:p>
          <a:p>
            <a:endParaRPr lang="de-AT"/>
          </a:p>
          <a:p>
            <a:r>
              <a:rPr lang="de-AT"/>
              <a:t>Koch, Susanne (2012): Logistik. Eine Einführung in Ökonomie und Nachhaltigkeit; S. 215 ff.</a:t>
            </a:r>
          </a:p>
          <a:p>
            <a:r>
              <a:rPr lang="de-AT" sz="1200" kern="1200">
                <a:solidFill>
                  <a:schemeClr val="tx1"/>
                </a:solidFill>
                <a:effectLst/>
                <a:latin typeface="+mn-lt"/>
                <a:ea typeface="+mn-ea"/>
                <a:cs typeface="+mn-cs"/>
              </a:rPr>
              <a:t>Wirtschaftslexikon Gabler (2025): </a:t>
            </a:r>
            <a:r>
              <a:rPr lang="de-AT"/>
              <a:t>https://wirtschaftslexikon.gabler.de/definition/logistik-controlling-38772; Abruf 10.04.2025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20</a:t>
            </a:fld>
            <a:endParaRPr lang="de-AT"/>
          </a:p>
        </p:txBody>
      </p:sp>
    </p:spTree>
    <p:extLst>
      <p:ext uri="{BB962C8B-B14F-4D97-AF65-F5344CB8AC3E}">
        <p14:creationId xmlns:p14="http://schemas.microsoft.com/office/powerpoint/2010/main" val="142295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a:t>
            </a:r>
          </a:p>
          <a:p>
            <a:r>
              <a:rPr lang="de-AT" dirty="0"/>
              <a:t>Wirtschaftskammer Wien (2024): KEP Branchenreport Wien 2024: https://www.wko.at/wien/verkehr-betriebsstandort/kep-branchenreport-2024.pdf; S. 9; Abruf 01.12.2025</a:t>
            </a:r>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380264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Logistik hat die Möglichkeit und gleichzeitig auch die Verpflichtung, die Finanzseite des Unternehmens mitzugestalten. </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Grafik zeigt eine </a:t>
            </a:r>
            <a:r>
              <a:rPr lang="de-AT"/>
              <a:t>schematischen Bilanz mit Aktiva auf der linken und die Passiva auf der rechten Seite. Die durch blaue Linien markierten Bereiche werden besonders durch das Logistikmanagement beeinflusst. Besonders das Umlaufvermögen wird durch Logistik beeinflusst: Vorräte sind Bestände in der Sprache der Logistik. Daher ist es für Unternehmen entscheidend, die Bestände gering (optimal) zu halten und Forderungen bei Kunden kurz zu gestalten. Dies kann durch kurze Zahlungsziele erreicht werden, die der Vertrieb nach Rücksprache mit dem Logistikmanagement mit den Kunden vereinbart. Auf der Passivseite gilt es, die Zahlungsziele bei Lieferanten möglichst zu strecken, um erst spät zahlen zu müssen.</a:t>
            </a:r>
          </a:p>
          <a:p>
            <a:endParaRPr lang="de-AT"/>
          </a:p>
          <a:p>
            <a:r>
              <a:rPr lang="de-AT"/>
              <a:t>Quelle: </a:t>
            </a:r>
          </a:p>
          <a:p>
            <a:r>
              <a:rPr lang="de-AT"/>
              <a:t>Schönwetter, Gerald (2023): Grundlagen des Logistikmanagements. Die Logistik als Kernfunktion der Realwirtschaft. S. 8ff.</a:t>
            </a:r>
          </a:p>
          <a:p>
            <a:endParaRPr lang="de-AT"/>
          </a:p>
          <a:p>
            <a:r>
              <a:rPr lang="de-AT"/>
              <a:t>Grafik:</a:t>
            </a:r>
          </a:p>
          <a:p>
            <a:r>
              <a:rPr lang="de-AT"/>
              <a:t>Eigene Darstellung in Anlehnung und mit freundlicher Genehmigung von Schönwetter, Gerald (2023): Grundlagen des Logistikmanagements. Die Logistik als Kernfunktion der Realwirtschaft. S. 9</a:t>
            </a:r>
          </a:p>
        </p:txBody>
      </p:sp>
      <p:sp>
        <p:nvSpPr>
          <p:cNvPr id="4" name="Slide Number Placehold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165397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Wenn es um den Transport von Gütern oder Personen geht, gibt es zahlreiche rechtliche Vorgaben, die beachtet werden müssen. </a:t>
            </a:r>
          </a:p>
          <a:p>
            <a:endParaRPr lang="de-AT"/>
          </a:p>
          <a:p>
            <a:r>
              <a:rPr lang="de-AT"/>
              <a:t>Privatrechtliche Vorschriften regeln das Verhältnis zwischen Unternehmen und ihren </a:t>
            </a:r>
            <a:r>
              <a:rPr lang="de-AT" err="1"/>
              <a:t>Kund:innen</a:t>
            </a:r>
            <a:r>
              <a:rPr lang="de-AT"/>
              <a:t> oder </a:t>
            </a:r>
            <a:r>
              <a:rPr lang="de-AT" err="1"/>
              <a:t>Partner:innen</a:t>
            </a:r>
            <a:r>
              <a:rPr lang="de-AT"/>
              <a:t>. Dazu zählen zum Beispiel das Speditionsrecht, das Frachtrecht oder das Versicherungsrecht – also alles, was Verträge, Haftung oder Versicherung im Transportbereich betrifft.</a:t>
            </a:r>
          </a:p>
          <a:p>
            <a:endParaRPr lang="de-AT"/>
          </a:p>
          <a:p>
            <a:r>
              <a:rPr lang="de-AT"/>
              <a:t>Auf der anderen Seite stehen die öffentlich-rechtlichen Vorschriften. Diese betreffen vor allem den Schutz von Allgemeininteressen, also etwa die Sicherheit im Straßenverkehr oder Umweltvorgaben. Beispiele dafür sind das Gewerberecht, das Gefahrgutbeförderungsgesetz (GGBG), die Straßenverkehrsordnung (StVO) oder das Kraftfahrgesetz (KFG).</a:t>
            </a:r>
          </a:p>
          <a:p>
            <a:endParaRPr lang="de-AT"/>
          </a:p>
          <a:p>
            <a:r>
              <a:rPr lang="de-AT"/>
              <a:t>Außerdem unterscheiden wir zwischen nationalen und internationalen Regelungen. Zu den nationalen Bestimmungen zählen beispielsweise das Allgemeine Bürgerliche Gesetzbuch (ABGB) und das Unternehmensgesetzbuch (UGB), während auf internationaler Ebene Regelwerke wie die </a:t>
            </a:r>
            <a:r>
              <a:rPr lang="de-AT" err="1"/>
              <a:t>Incoterms</a:t>
            </a:r>
            <a:r>
              <a:rPr lang="de-AT"/>
              <a:t> eine wichtige Rolle spielen – insbesondere bei grenzüberschreitenden Liefer- und Handelsverträgen.</a:t>
            </a:r>
          </a:p>
          <a:p>
            <a:endParaRPr lang="de-AT"/>
          </a:p>
          <a:p>
            <a:r>
              <a:rPr lang="de-AT"/>
              <a:t>Und zu guter Letzt gibt es noch spezielle Vorschriften, die sich auf bestimmte Verkehrsträger beziehen – also eigene Regeln etwa für den Straßen-, Schienen-, Luft-, See- oder Binnenschiffsverkehr.</a:t>
            </a:r>
          </a:p>
        </p:txBody>
      </p:sp>
      <p:sp>
        <p:nvSpPr>
          <p:cNvPr id="4" name="Slide Number Placeholder 3"/>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389628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172">
              <a:defRPr/>
            </a:pPr>
            <a:r>
              <a:rPr lang="de-AT" b="0" i="0">
                <a:solidFill>
                  <a:srgbClr val="374151"/>
                </a:solidFill>
                <a:effectLst/>
                <a:latin typeface="Söhne"/>
              </a:rPr>
              <a:t>Die </a:t>
            </a:r>
            <a:r>
              <a:rPr lang="de-AT" b="0" i="0" err="1">
                <a:solidFill>
                  <a:srgbClr val="374151"/>
                </a:solidFill>
                <a:effectLst/>
                <a:latin typeface="Söhne"/>
              </a:rPr>
              <a:t>Incoterms</a:t>
            </a:r>
            <a:r>
              <a:rPr lang="de-AT" b="0" i="0">
                <a:solidFill>
                  <a:srgbClr val="374151"/>
                </a:solidFill>
                <a:effectLst/>
                <a:latin typeface="Söhne"/>
              </a:rPr>
              <a:t> sind weltweit anerkannte und standardisierte Vertrags- und Lieferbedingungen, die den Parteien eines Kaufvertrags eine einheitliche Abwicklung im internationalen und nationalen Handel ermöglichen. Sie legen die Verteilung der Kosten, Risiken und Pflichten zwischen den Vertragsparteien fest. Die Bedeutung der </a:t>
            </a:r>
            <a:r>
              <a:rPr lang="de-AT" b="0" i="0" err="1">
                <a:solidFill>
                  <a:srgbClr val="374151"/>
                </a:solidFill>
                <a:effectLst/>
                <a:latin typeface="Söhne"/>
              </a:rPr>
              <a:t>Incoterms</a:t>
            </a:r>
            <a:r>
              <a:rPr lang="de-AT" b="0" i="0">
                <a:solidFill>
                  <a:srgbClr val="374151"/>
                </a:solidFill>
                <a:effectLst/>
                <a:latin typeface="Söhne"/>
              </a:rPr>
              <a:t> besteht darin, dass sie Klarheit über die gegenseitigen Verpflichtungen schaffen, was Missverständnissen und kostspieligen Streitigkeiten vorbeugt und das Risiko rechtlicher Komplikationen für beide Parteien reduziert. Allerdings regeln sie keine rechtlichen Probleme wie den Vertragsabschluss, die Eigentumsübertragung, die Zahlungsabwicklung oder die rechtlichen Folgen von Vertragsbrüchen, die von den Vertragsbestimmungen oder dem anwendbaren Recht abhängen.</a:t>
            </a:r>
          </a:p>
          <a:p>
            <a:pPr defTabSz="875172">
              <a:defRPr/>
            </a:pPr>
            <a:endParaRPr lang="de-AT"/>
          </a:p>
          <a:p>
            <a:pPr defTabSz="875172">
              <a:defRPr/>
            </a:pPr>
            <a:r>
              <a:rPr lang="de-AT"/>
              <a:t>Quelle:</a:t>
            </a:r>
          </a:p>
          <a:p>
            <a:pPr defTabSz="875172">
              <a:defRPr/>
            </a:pPr>
            <a:r>
              <a:rPr lang="de-AT"/>
              <a:t>Schindler, Darius Oliver / Zimmermann, Yves Clément (2021): </a:t>
            </a:r>
            <a:r>
              <a:rPr lang="de-AT" sz="1100">
                <a:latin typeface="Calibri" panose="020F0502020204030204" pitchFamily="34" charset="0"/>
                <a:ea typeface="Calibri" panose="020F0502020204030204" pitchFamily="34" charset="0"/>
                <a:cs typeface="Times New Roman" panose="02020603050405020304" pitchFamily="18" charset="0"/>
              </a:rPr>
              <a:t>Internationales Handels- und Logistikrecht;</a:t>
            </a:r>
            <a:r>
              <a:rPr lang="de-AT"/>
              <a:t>  S. 63-69.</a:t>
            </a:r>
          </a:p>
          <a:p>
            <a:pPr defTabSz="875172">
              <a:defRPr/>
            </a:pPr>
            <a:r>
              <a:rPr lang="de-AT"/>
              <a:t>IHK Niederrheinische Industrie und Handelskammer: </a:t>
            </a:r>
            <a:r>
              <a:rPr lang="de-AT" err="1"/>
              <a:t>Incoterms</a:t>
            </a:r>
            <a:r>
              <a:rPr lang="de-AT"/>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3836636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solidFill>
                  <a:srgbClr val="374151"/>
                </a:solidFill>
                <a:effectLst/>
                <a:latin typeface="Söhne"/>
              </a:rPr>
              <a:t>Die </a:t>
            </a:r>
            <a:r>
              <a:rPr lang="de-AT" b="0" i="0" err="1">
                <a:solidFill>
                  <a:srgbClr val="374151"/>
                </a:solidFill>
                <a:effectLst/>
                <a:latin typeface="Söhne"/>
              </a:rPr>
              <a:t>Incoterms</a:t>
            </a:r>
            <a:r>
              <a:rPr lang="de-AT" b="0" i="0">
                <a:solidFill>
                  <a:srgbClr val="374151"/>
                </a:solidFill>
                <a:effectLst/>
                <a:latin typeface="Söhne"/>
              </a:rPr>
              <a:t> sind weltweit anerkannte und standardisierte Vertrags- und Lieferbedingungen, die den Parteien eines Kaufvertrags eine einheitliche Abwicklung im internationalen und nationalen Handel ermöglichen. Sie legen die Verteilung der Kosten, Risiken und Pflichten zwischen den Vertragsparteien fest. Die Bedeutung der </a:t>
            </a:r>
            <a:r>
              <a:rPr lang="de-AT" b="0" i="0" err="1">
                <a:solidFill>
                  <a:srgbClr val="374151"/>
                </a:solidFill>
                <a:effectLst/>
                <a:latin typeface="Söhne"/>
              </a:rPr>
              <a:t>Incoterms</a:t>
            </a:r>
            <a:r>
              <a:rPr lang="de-AT" b="0" i="0">
                <a:solidFill>
                  <a:srgbClr val="374151"/>
                </a:solidFill>
                <a:effectLst/>
                <a:latin typeface="Söhne"/>
              </a:rPr>
              <a:t> besteht darin, dass sie Klarheit über die gegenseitigen Verpflichtungen schaffen, was Missverständnissen und kostspieligen Streitigkeiten vorbeugt und das Risiko rechtlicher Komplikationen für beide Parteien reduziert. Allerdings regeln sie keine rechtlichen Probleme wie den Vertragsabschluss, die Eigentumsübertragung, die Zahlungsabwicklung oder die rechtlichen Folgen von Vertragsbrüchen, die von den Vertragsbestimmungen oder dem anwendbaren Recht abhängen.</a:t>
            </a:r>
          </a:p>
          <a:p>
            <a:pPr defTabSz="875172">
              <a:defRPr/>
            </a:pPr>
            <a:endParaRPr lang="de-AT"/>
          </a:p>
          <a:p>
            <a:pPr defTabSz="875172">
              <a:defRPr/>
            </a:pPr>
            <a:r>
              <a:rPr lang="de-AT"/>
              <a:t>Quellen: </a:t>
            </a:r>
          </a:p>
          <a:p>
            <a:pPr defTabSz="875172">
              <a:defRPr/>
            </a:pPr>
            <a:r>
              <a:rPr lang="de-AT"/>
              <a:t>Schindler, Darius Oliver / Zimmermann, Yves Clément (2021): </a:t>
            </a:r>
            <a:r>
              <a:rPr lang="de-AT" sz="1100">
                <a:latin typeface="Calibri" panose="020F0502020204030204" pitchFamily="34" charset="0"/>
                <a:ea typeface="Calibri" panose="020F0502020204030204" pitchFamily="34" charset="0"/>
                <a:cs typeface="Times New Roman" panose="02020603050405020304" pitchFamily="18" charset="0"/>
              </a:rPr>
              <a:t>Internationales Handels- und Logistikrecht;</a:t>
            </a:r>
            <a:r>
              <a:rPr lang="de-AT"/>
              <a:t> S. 63-69.</a:t>
            </a:r>
          </a:p>
          <a:p>
            <a:r>
              <a:rPr lang="de-AT"/>
              <a:t>IHK Niederrheinische Industrie und Handelskammer: </a:t>
            </a:r>
            <a:r>
              <a:rPr lang="de-AT" err="1"/>
              <a:t>Incoterms</a:t>
            </a:r>
            <a:r>
              <a:rPr lang="de-AT"/>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24</a:t>
            </a:fld>
            <a:endParaRPr lang="de-AT"/>
          </a:p>
        </p:txBody>
      </p:sp>
    </p:spTree>
    <p:extLst>
      <p:ext uri="{BB962C8B-B14F-4D97-AF65-F5344CB8AC3E}">
        <p14:creationId xmlns:p14="http://schemas.microsoft.com/office/powerpoint/2010/main" val="156166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C731-E16B-0D64-4FB1-A543BC5B4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435DB-0194-5609-99F2-7FFB21000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F86D4-6137-E2F4-AF62-38F0748D766C}"/>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51902955-A98C-B0CF-0C2A-58C77FEEB506}"/>
              </a:ext>
            </a:extLst>
          </p:cNvPr>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1211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Grundlage aller Logistik ist das, was wir als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TUL-Logistik</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bezeichnen: Transportieren, Umschlagen, Lagern. (siehe voriges Kapitel)</a:t>
            </a: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nächste Stufe, das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Logistikmanagement</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(manchmal als Koordinationslogistik bezeichnet) baut nun auf der ersten Stufe auf und sorgt innerhalb der Unternehmen dafür, dass Waren und vor allem Informationen fließen können.</a:t>
            </a: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letzte Entwicklungsstufe stellt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(SCM)</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dar, welche die gesamte Lieferkette betrachtet.</a:t>
            </a:r>
          </a:p>
          <a:p>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Quelle:</a:t>
            </a:r>
          </a:p>
          <a:p>
            <a:r>
              <a:rPr lang="de-AT"/>
              <a:t>Schönwetter, Gerald (2023): Grundlagen des Logistikmanagements. Die Logistik als Kernfunktion der Realwirtschaft, S. 2 ff</a:t>
            </a:r>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de-AT"/>
          </a:p>
          <a:p>
            <a:endParaRPr lang="de-AT"/>
          </a:p>
          <a:p>
            <a:r>
              <a:rPr lang="de-AT"/>
              <a:t>Bildquelle:</a:t>
            </a:r>
          </a:p>
          <a:p>
            <a:r>
              <a:rPr lang="de-AT"/>
              <a:t>Eigene Darstellung in Anlehnung und mit freundlicher Genehmigung von Schönwetter, Gerald (2023): Grundlagen des Logistikmanagements. Die Logistik als Kernfunktion der Realwirtschaft. S.4</a:t>
            </a:r>
          </a:p>
        </p:txBody>
      </p:sp>
      <p:sp>
        <p:nvSpPr>
          <p:cNvPr id="4" name="Slide Number Placehold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4187848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Für Supply Chain Management existieren zahlreiche Definitionen und Beschreibungen. Der Begriff geht zurück ins Jahr 1982 auf den britischen Ökonom Keith Oliver.</a:t>
            </a:r>
          </a:p>
          <a:p>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Kummer et.al. definieren SCM wie folgt: „</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(SCM)  ist  ein  prozessorientierter  Managementansatz,  der  alle  Flüsse  von  Gütern  (Rohstoffe,  Bauteile,  Halbfertig-  und  Fertigprodukte),  Informationen,  Finanzmitteln  sowie  die  vertraglichen  und  sozialen  Beziehungen  entlang der Supply Chain vom Rohstofflieferanten bis zum Endkunden umfasst und das Ziel der Integration der Wertschöpfungsprozesse und letztendlich einer Verbes-</a:t>
            </a:r>
            <a:r>
              <a:rPr lang="de-AT" sz="12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serung</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der Wettbewerbsposition aller an der Supply Chain Beteiligten verfolgt“ (</a:t>
            </a:r>
            <a:r>
              <a:rPr lang="de-DE" sz="1200">
                <a:solidFill>
                  <a:schemeClr val="tx1"/>
                </a:solidFill>
              </a:rPr>
              <a:t>Kummer et. al 2019: S. 84)</a:t>
            </a:r>
          </a:p>
          <a:p>
            <a:endParaRPr lang="de-DE" sz="1200">
              <a:solidFill>
                <a:srgbClr val="000000"/>
              </a:solidFill>
              <a:effectLst/>
              <a:latin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Fawcett spricht von der nahtlosen Integration aller Unternehmen in einer Lieferkette. Diese Definition betont noch zusätzlich die Bedeutung der handelnden Menschen und der eingesetzten Technologie sowie das Ziel den Endkunden zufrieden zu stellen:</a:t>
            </a:r>
          </a:p>
          <a:p>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is the collaborative effort of multiple channel members to design, implement, and manage seamless value -added processes to meet the real needs of the end customer. The development and integration of people and technological resources as well as the coordinated management of materials, information, and financial flows underlie successful supply chain integration.” (Fawcett / Magnan 2001: 427)</a:t>
            </a:r>
          </a:p>
          <a:p>
            <a:endParaRPr lang="de-DE" sz="1200">
              <a:solidFill>
                <a:srgbClr val="000000"/>
              </a:solidFill>
              <a:effectLst/>
              <a:latin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cs typeface="Times New Roman" panose="02020603050405020304" pitchFamily="18" charset="0"/>
              </a:rPr>
              <a:t>Quellen:</a:t>
            </a:r>
          </a:p>
          <a:p>
            <a:r>
              <a:rPr lang="de-DE" sz="1200">
                <a:solidFill>
                  <a:schemeClr val="tx1"/>
                </a:solidFill>
              </a:rPr>
              <a:t>Kummer, Sebastian / Grün, Oskar / </a:t>
            </a:r>
            <a:r>
              <a:rPr lang="de-DE" sz="1200" err="1">
                <a:solidFill>
                  <a:schemeClr val="tx1"/>
                </a:solidFill>
              </a:rPr>
              <a:t>Jammernegg</a:t>
            </a:r>
            <a:r>
              <a:rPr lang="de-DE" sz="1200">
                <a:solidFill>
                  <a:schemeClr val="tx1"/>
                </a:solidFill>
              </a:rPr>
              <a:t>, Werner (4. Auflage 2019): Grundzüge der Beschaffung, Produktion und Logistik, S. 82 ff</a:t>
            </a:r>
          </a:p>
          <a:p>
            <a:r>
              <a:rPr lang="de-DE" sz="1200">
                <a:solidFill>
                  <a:schemeClr val="tx1"/>
                </a:solidFill>
              </a:rPr>
              <a:t>Fawcett, Stanley E. / </a:t>
            </a:r>
            <a:r>
              <a:rPr lang="de-DE" sz="1200" err="1">
                <a:solidFill>
                  <a:schemeClr val="tx1"/>
                </a:solidFill>
              </a:rPr>
              <a:t>Magnan</a:t>
            </a:r>
            <a:r>
              <a:rPr lang="de-DE" sz="1200">
                <a:solidFill>
                  <a:schemeClr val="tx1"/>
                </a:solidFill>
              </a:rPr>
              <a:t>, Greg (2001): </a:t>
            </a:r>
            <a:r>
              <a:rPr lang="en-US" sz="1200">
                <a:solidFill>
                  <a:schemeClr val="tx1"/>
                </a:solidFill>
              </a:rPr>
              <a:t>What is Supply Chain Management? Separating the Rhetoric from the Reality</a:t>
            </a:r>
            <a:r>
              <a:rPr lang="de-DE" sz="1200">
                <a:solidFill>
                  <a:schemeClr val="tx1"/>
                </a:solidFill>
              </a:rPr>
              <a:t>, In: https://www.researchgate.net/profile/Stanley-Fawcett/publication/268287410_WHAT_IS_SUPPLY_CHAIN_MANAGEMENT_SEPARATING_THE_RHETORIC_FROM_THE_REALITY/links/54d4139a0cf25013d028f8de/WHAT-IS-SUPPLY-CHAIN-MANAGEMENT-SEPARATING-THE-RHETORIC-FROM-THE-REALITY.pdf; Abruf 30.04.2025</a:t>
            </a:r>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48976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800"/>
              <a:t>Diese Grafik veranschaulicht die globalen Lieferketten und Herkunftsorte eines Smartphones. Deutlich wird dabei, dass die Rohstoffe für die Produktion nahezu weltweit gewonnen werden – mit einem Schwerpunkt in Ländern des globalen Südens. Die anschließende Weiterverarbeitung, also die Herstellung und Montage der elektronischen Bauteile, erfolgt größtenteils im Fernen Osten. Erst danach gelangen die fertigen Geräte zu den </a:t>
            </a:r>
            <a:r>
              <a:rPr lang="de-AT" sz="2800" err="1"/>
              <a:t>Konsument:innen</a:t>
            </a:r>
            <a:r>
              <a:rPr lang="de-AT" sz="2800"/>
              <a:t> weltweit. Die Koordination und Steuerung dieser vielschichtigen internationalen Prozesse ist eine zentrale Aufgabe des Supply Chain Managements.</a:t>
            </a: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Entdecke unter https://open.sourcemap.com/ globale Lieferketten und Informationen zu den einzelnen Playern.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Open </a:t>
            </a:r>
            <a:r>
              <a:rPr lang="de-AT" sz="18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Sourcemap</a:t>
            </a: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(2025): https://open.sourcemap.com/maps/57bd640851c05c0a5b5a8be1; Abruf 30.04.2025</a:t>
            </a:r>
          </a:p>
          <a:p>
            <a:endParaRPr lang="de-DE"/>
          </a:p>
        </p:txBody>
      </p:sp>
      <p:sp>
        <p:nvSpPr>
          <p:cNvPr id="4" name="Foliennummernplatzhalter 3"/>
          <p:cNvSpPr>
            <a:spLocks noGrp="1"/>
          </p:cNvSpPr>
          <p:nvPr>
            <p:ph type="sldNum" sz="quarter" idx="5"/>
          </p:nvPr>
        </p:nvSpPr>
        <p:spPr/>
        <p:txBody>
          <a:bodyPr/>
          <a:lstStyle/>
          <a:p>
            <a:fld id="{8704A5E2-C745-4610-8B1E-0CA9F038F420}" type="slidenum">
              <a:rPr lang="de-AT" smtClean="0"/>
              <a:t>28</a:t>
            </a:fld>
            <a:endParaRPr lang="de-AT"/>
          </a:p>
        </p:txBody>
      </p:sp>
    </p:spTree>
    <p:extLst>
      <p:ext uri="{BB962C8B-B14F-4D97-AF65-F5344CB8AC3E}">
        <p14:creationId xmlns:p14="http://schemas.microsoft.com/office/powerpoint/2010/main" val="1443109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Stellt euch vor, ihr arbeitet im Bereich </a:t>
            </a:r>
            <a:r>
              <a:rPr lang="de-AT" i="1" dirty="0"/>
              <a:t>Supply Chain Management</a:t>
            </a:r>
            <a:r>
              <a:rPr lang="de-AT" dirty="0"/>
              <a:t> eines großen Elektronikunternehmens, das Smartphones herstellt. Ihr sollt den Weg eines Smartphones – von der Rohstoffgewinnung bis zum Verkauf – nachvollziehen und die wichtigsten Stationen auf einer Weltkarte einzeichnen und beschreiben.</a:t>
            </a:r>
          </a:p>
          <a:p>
            <a:endParaRPr lang="de-AT" dirty="0"/>
          </a:p>
          <a:p>
            <a:pPr>
              <a:buNone/>
            </a:pPr>
            <a:r>
              <a:rPr lang="de-AT" b="1" dirty="0"/>
              <a:t>1. Recherchiert und ordnet folgende Elemente dem richtigen Herkunftsland zu:</a:t>
            </a:r>
            <a:br>
              <a:rPr lang="de-AT" dirty="0"/>
            </a:br>
            <a:r>
              <a:rPr lang="de-AT" i="1" dirty="0"/>
              <a:t>(Hinweis: Es sind mehrere Länder pro Station möglich)</a:t>
            </a:r>
            <a:endParaRPr lang="de-AT" dirty="0"/>
          </a:p>
          <a:p>
            <a:pPr>
              <a:buFont typeface="Arial" panose="020B0604020202020204" pitchFamily="34" charset="0"/>
              <a:buNone/>
            </a:pPr>
            <a:r>
              <a:rPr lang="de-AT" b="1" dirty="0"/>
              <a:t>Rohstoffe:</a:t>
            </a:r>
            <a:endParaRPr lang="de-AT" dirty="0"/>
          </a:p>
          <a:p>
            <a:pPr marL="742950" lvl="1" indent="-285750">
              <a:buFont typeface="Arial" panose="020B0604020202020204" pitchFamily="34" charset="0"/>
              <a:buChar char="•"/>
            </a:pPr>
            <a:r>
              <a:rPr lang="de-AT" dirty="0"/>
              <a:t>Welche Rohstoffe beinhaltet ein Smartphone und wo werden diese gewonnen?</a:t>
            </a:r>
            <a:br>
              <a:rPr lang="de-AT" dirty="0"/>
            </a:br>
            <a:r>
              <a:rPr lang="de-AT" dirty="0"/>
              <a:t>z.B. Lithium (für Akkus), Kupfer, Gold (für Leiterplatten)</a:t>
            </a:r>
          </a:p>
          <a:p>
            <a:pPr>
              <a:buFont typeface="Arial" panose="020B0604020202020204" pitchFamily="34" charset="0"/>
              <a:buNone/>
            </a:pPr>
            <a:r>
              <a:rPr lang="de-AT" b="1" dirty="0"/>
              <a:t>Produktion und Montage:</a:t>
            </a:r>
            <a:endParaRPr lang="de-AT" dirty="0"/>
          </a:p>
          <a:p>
            <a:pPr marL="742950" lvl="1" indent="-285750">
              <a:buFont typeface="Arial" panose="020B0604020202020204" pitchFamily="34" charset="0"/>
              <a:buChar char="•"/>
            </a:pPr>
            <a:r>
              <a:rPr lang="de-AT" dirty="0"/>
              <a:t>Elektronikfertigung (z. B. Mikroprozessoren, Displays)</a:t>
            </a:r>
          </a:p>
          <a:p>
            <a:pPr marL="742950" lvl="1" indent="-285750">
              <a:buFont typeface="Arial" panose="020B0604020202020204" pitchFamily="34" charset="0"/>
              <a:buChar char="•"/>
            </a:pPr>
            <a:r>
              <a:rPr lang="de-AT" dirty="0"/>
              <a:t>Endmontage des Geräts</a:t>
            </a:r>
          </a:p>
          <a:p>
            <a:pPr>
              <a:buFont typeface="Arial" panose="020B0604020202020204" pitchFamily="34" charset="0"/>
              <a:buNone/>
            </a:pPr>
            <a:r>
              <a:rPr lang="de-AT" b="1" dirty="0"/>
              <a:t>Verkauf &amp; Nutzung:</a:t>
            </a:r>
            <a:endParaRPr lang="de-AT" dirty="0"/>
          </a:p>
          <a:p>
            <a:pPr marL="742950" lvl="1" indent="-285750">
              <a:buFont typeface="Arial" panose="020B0604020202020204" pitchFamily="34" charset="0"/>
              <a:buChar char="•"/>
            </a:pPr>
            <a:r>
              <a:rPr lang="de-AT" dirty="0"/>
              <a:t>Zielmärkte: Wo werden die meisten Smartphones verkauft?</a:t>
            </a:r>
          </a:p>
          <a:p>
            <a:pPr marL="742950" lvl="1" indent="-285750">
              <a:buFont typeface="Arial" panose="020B0604020202020204" pitchFamily="34" charset="0"/>
              <a:buChar char="•"/>
            </a:pPr>
            <a:endParaRPr lang="de-AT" dirty="0"/>
          </a:p>
          <a:p>
            <a:pPr>
              <a:buNone/>
            </a:pPr>
            <a:r>
              <a:rPr lang="de-AT" b="1" dirty="0"/>
              <a:t>2. Überlegt gemeinsam in der Gruppe und beantwortet folgende Fragen:</a:t>
            </a:r>
            <a:endParaRPr lang="de-AT" dirty="0"/>
          </a:p>
          <a:p>
            <a:pPr marL="171450" indent="-171450">
              <a:buFont typeface="Arial" panose="020B0604020202020204" pitchFamily="34" charset="0"/>
              <a:buChar char="•"/>
            </a:pPr>
            <a:r>
              <a:rPr lang="de-AT" dirty="0"/>
              <a:t>Welche sozialen oder ökologischen Herausforderungen gibt es in den einzelnen Phasen der Lieferkette?</a:t>
            </a:r>
          </a:p>
          <a:p>
            <a:pPr marL="171450" indent="-171450">
              <a:buFont typeface="Arial" panose="020B0604020202020204" pitchFamily="34" charset="0"/>
              <a:buChar char="•"/>
            </a:pPr>
            <a:r>
              <a:rPr lang="de-AT" dirty="0"/>
              <a:t>Warum ist die Organisation dieser Kette so komplex?</a:t>
            </a:r>
          </a:p>
          <a:p>
            <a:pPr marL="171450" indent="-171450">
              <a:buFont typeface="Arial" panose="020B0604020202020204" pitchFamily="34" charset="0"/>
              <a:buChar char="•"/>
            </a:pPr>
            <a:r>
              <a:rPr lang="de-AT" dirty="0"/>
              <a:t>Welche Verantwortung tragen Unternehmen beim Einkauf von Rohstoffen?</a:t>
            </a:r>
          </a:p>
          <a:p>
            <a:pPr marL="171450" indent="-171450">
              <a:buFont typeface="Arial" panose="020B0604020202020204" pitchFamily="34" charset="0"/>
              <a:buChar char="•"/>
            </a:pPr>
            <a:r>
              <a:rPr lang="de-AT" dirty="0"/>
              <a:t>Welche Rolle spielt das Supply Chain Management in diesem Zusammenhang?</a:t>
            </a:r>
          </a:p>
          <a:p>
            <a:pPr marL="171450" indent="-171450">
              <a:buFont typeface="Arial" panose="020B0604020202020204" pitchFamily="34" charset="0"/>
              <a:buChar char="•"/>
            </a:pPr>
            <a:r>
              <a:rPr lang="de-AT" dirty="0"/>
              <a:t>Was könnte euer Unternehmen tun, um seine Lieferkette nachhaltiger zu gestalten?</a:t>
            </a:r>
          </a:p>
          <a:p>
            <a:pPr marL="171450" indent="-171450">
              <a:buFont typeface="Arial" panose="020B0604020202020204" pitchFamily="34" charset="0"/>
              <a:buChar char="•"/>
            </a:pPr>
            <a:endParaRPr lang="de-AT" dirty="0"/>
          </a:p>
          <a:p>
            <a:pPr marL="0" indent="0">
              <a:buFont typeface="Arial" panose="020B0604020202020204" pitchFamily="34" charset="0"/>
              <a:buNone/>
            </a:pPr>
            <a:r>
              <a:rPr lang="de-AT" b="1" dirty="0"/>
              <a:t>3. Präsentation eurer Ergebnisse:</a:t>
            </a:r>
            <a:br>
              <a:rPr lang="de-AT" dirty="0"/>
            </a:br>
            <a:r>
              <a:rPr lang="de-AT" dirty="0"/>
              <a:t>Bereitet eine kurze Präsentation (ca. 3–5 Minuten) vor, in der ihr eure Ergebnisse der Klasse vorstellt.</a:t>
            </a:r>
          </a:p>
          <a:p>
            <a:pPr marL="0" indent="0">
              <a:buFont typeface="Arial" panose="020B0604020202020204" pitchFamily="34" charset="0"/>
              <a:buNone/>
            </a:pPr>
            <a:r>
              <a:rPr lang="de-AT" dirty="0"/>
              <a:t>Alternativ: Abgabe als Hausarbeit - Fasst eure Ergebnisse in Form eines Berichts oder mehrerer PPT-Folien zusammen.</a:t>
            </a:r>
          </a:p>
          <a:p>
            <a:pPr marL="0" indent="0">
              <a:buFont typeface="Arial" panose="020B0604020202020204" pitchFamily="34" charset="0"/>
              <a:buNone/>
            </a:pPr>
            <a:endParaRPr lang="de-AT" dirty="0"/>
          </a:p>
          <a:p>
            <a:pPr marL="0" indent="0">
              <a:buFont typeface="Arial" panose="020B0604020202020204" pitchFamily="34" charset="0"/>
              <a:buNone/>
            </a:pPr>
            <a:r>
              <a:rPr lang="de-AT" b="1" dirty="0"/>
              <a:t>Lernziele:</a:t>
            </a:r>
          </a:p>
          <a:p>
            <a:pPr marL="171450" indent="-171450">
              <a:buFont typeface="Arial" panose="020B0604020202020204" pitchFamily="34" charset="0"/>
              <a:buChar char="•"/>
            </a:pPr>
            <a:r>
              <a:rPr lang="de-AT" dirty="0"/>
              <a:t>Die </a:t>
            </a:r>
            <a:r>
              <a:rPr lang="de-AT" dirty="0" err="1"/>
              <a:t>Schüler:innen</a:t>
            </a:r>
            <a:r>
              <a:rPr lang="de-AT" dirty="0"/>
              <a:t> entwickeln ein grundlegendes Verständnis für globale wirtschaftliche Zusammenhänge und deren Auswirkungen.</a:t>
            </a:r>
          </a:p>
          <a:p>
            <a:pPr marL="171450" indent="-171450">
              <a:buFont typeface="Arial" panose="020B0604020202020204" pitchFamily="34" charset="0"/>
              <a:buChar char="•"/>
            </a:pPr>
            <a:r>
              <a:rPr lang="de-AT" dirty="0"/>
              <a:t>Sie erhalten einen praxisnahen Einblick in das Berufsfeld „Supply Chain Management“ und lernen dessen zentrale Aufgaben und Herausforderungen kennen.</a:t>
            </a:r>
          </a:p>
          <a:p>
            <a:pPr marL="171450" indent="-171450">
              <a:buFont typeface="Arial" panose="020B0604020202020204" pitchFamily="34" charset="0"/>
              <a:buChar char="•"/>
            </a:pPr>
            <a:r>
              <a:rPr lang="de-AT" dirty="0"/>
              <a:t>Die </a:t>
            </a:r>
            <a:r>
              <a:rPr lang="de-AT" dirty="0" err="1"/>
              <a:t>Schüler:innen</a:t>
            </a:r>
            <a:r>
              <a:rPr lang="de-AT" dirty="0"/>
              <a:t> setzen sich intensiv mit den sozialen, ökologischen und ökonomischen Aspekten globaler Lieferketten auseinander.</a:t>
            </a:r>
          </a:p>
          <a:p>
            <a:pPr marL="171450" indent="-171450">
              <a:buFont typeface="Arial" panose="020B0604020202020204" pitchFamily="34" charset="0"/>
              <a:buChar char="•"/>
            </a:pPr>
            <a:r>
              <a:rPr lang="de-AT" dirty="0"/>
              <a:t>Sie schärfen ihr Bewusstsein für die Auswirkungen ihres eigenen Konsumverhaltens auf Mensch und Umwelt.</a:t>
            </a:r>
          </a:p>
          <a:p>
            <a:pPr marL="171450" indent="-171450">
              <a:buFont typeface="Arial" panose="020B0604020202020204" pitchFamily="34" charset="0"/>
              <a:buChar char="•"/>
            </a:pPr>
            <a:r>
              <a:rPr lang="de-AT" dirty="0"/>
              <a:t>Darüber hinaus erwerben sie wichtige Methodenkompetenzen, insbesondere in den Bereichen Recherchearbeit, Präsentationstechniken und Teamarbeit.</a:t>
            </a:r>
          </a:p>
          <a:p>
            <a:pPr marL="171450" indent="-171450">
              <a:buFont typeface="Arial" panose="020B0604020202020204" pitchFamily="34" charset="0"/>
              <a:buChar char="•"/>
            </a:pPr>
            <a:endParaRPr lang="de-AT" dirty="0"/>
          </a:p>
          <a:p>
            <a:pPr marL="0" indent="0">
              <a:buFont typeface="Arial" panose="020B0604020202020204" pitchFamily="34" charset="0"/>
              <a:buNone/>
            </a:pPr>
            <a:r>
              <a:rPr lang="de-AT" b="1" dirty="0"/>
              <a:t>Dauer:</a:t>
            </a:r>
          </a:p>
          <a:p>
            <a:pPr marL="0" indent="0">
              <a:buFont typeface="Arial" panose="020B0604020202020204" pitchFamily="34" charset="0"/>
              <a:buNone/>
            </a:pPr>
            <a:r>
              <a:rPr lang="de-AT" dirty="0"/>
              <a:t>1-2 Unterrichtseinheiten: je nach Art der Ergebnispräsentation</a:t>
            </a:r>
          </a:p>
          <a:p>
            <a:pPr marL="0" indent="0">
              <a:buFont typeface="Arial" panose="020B0604020202020204" pitchFamily="34" charset="0"/>
              <a:buNone/>
            </a:pPr>
            <a:endParaRPr lang="de-AT" dirty="0"/>
          </a:p>
          <a:p>
            <a:pPr marL="0" indent="0">
              <a:buFont typeface="Arial" panose="020B0604020202020204" pitchFamily="34" charset="0"/>
              <a:buNone/>
            </a:pPr>
            <a:r>
              <a:rPr lang="de-AT" b="1" dirty="0"/>
              <a:t>Tipp:</a:t>
            </a:r>
          </a:p>
          <a:p>
            <a:pPr marL="0" indent="0">
              <a:buFont typeface="Arial" panose="020B0604020202020204" pitchFamily="34" charset="0"/>
              <a:buNone/>
            </a:pPr>
            <a:r>
              <a:rPr lang="de-AT" b="0" dirty="0"/>
              <a:t>Hilfreiche Informationen finden sich u.a. hier:</a:t>
            </a:r>
          </a:p>
          <a:p>
            <a:pPr marL="0" indent="0">
              <a:buFont typeface="Arial" panose="020B0604020202020204" pitchFamily="34" charset="0"/>
              <a:buNone/>
            </a:pPr>
            <a:r>
              <a:rPr lang="de-AT" b="0" dirty="0"/>
              <a:t>https://www.teacheconomy.de/media/unterrichtsmaterial/iphone-produktionsprozess/interaktiv/index.html</a:t>
            </a:r>
          </a:p>
          <a:p>
            <a:pPr marL="0" indent="0">
              <a:buFont typeface="Arial" panose="020B0604020202020204" pitchFamily="34" charset="0"/>
              <a:buNone/>
            </a:pPr>
            <a:r>
              <a:rPr lang="de-AT" b="0" dirty="0"/>
              <a:t>Video Galileo: Weg des Smartphones. https://www.youtube.com/watch?v=N9vPQf_L7-k</a:t>
            </a:r>
          </a:p>
          <a:p>
            <a:pPr marL="0" indent="0">
              <a:buFont typeface="Arial" panose="020B0604020202020204" pitchFamily="34" charset="0"/>
              <a:buNone/>
            </a:pPr>
            <a:r>
              <a:rPr lang="de-AT" b="0" dirty="0"/>
              <a:t>https://www.faz.net/aktuell/wirtschaft/infografik-wo-unsere-smartphones-herkommen-15940155.html</a:t>
            </a:r>
          </a:p>
          <a:p>
            <a:pPr marL="0" indent="0">
              <a:buFont typeface="Arial" panose="020B0604020202020204" pitchFamily="34" charset="0"/>
              <a:buNone/>
            </a:pPr>
            <a:endParaRPr lang="de-AT"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pPr marL="0" indent="0">
              <a:buFont typeface="Arial" panose="020B0604020202020204" pitchFamily="34" charset="0"/>
              <a:buNone/>
            </a:pPr>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29</a:t>
            </a:fld>
            <a:endParaRPr lang="de-AT"/>
          </a:p>
        </p:txBody>
      </p:sp>
    </p:spTree>
    <p:extLst>
      <p:ext uri="{BB962C8B-B14F-4D97-AF65-F5344CB8AC3E}">
        <p14:creationId xmlns:p14="http://schemas.microsoft.com/office/powerpoint/2010/main" val="2828610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Globalisierung kann als die Vernetzung verschiedener Bereiche verstanden werden, um einige Beispiele zu nennen: die Vernetzung der Wirtschaft wird dargestellt durch den internationalen Handel; die Vernetzung der Kommunikation erfolgt durch das Telefon und Internet, durch soziale Medien können jederzeit Menschen auf der ganzen Welt kontaktiert werden; die Politik arbeitet über verschiedene Organisationen wie die EU und die UN vernetzt zusammen. </a:t>
            </a:r>
          </a:p>
          <a:p>
            <a:r>
              <a:rPr lang="de-AT" dirty="0"/>
              <a:t>Als die 5 Dimensionen der Globalisierung werden die Wirtschaft, Umwelt, Politik, Sprache und Kultur beschrieben.</a:t>
            </a:r>
          </a:p>
          <a:p>
            <a:endParaRPr lang="de-AT" dirty="0"/>
          </a:p>
          <a:p>
            <a:r>
              <a:rPr lang="de-AT" dirty="0"/>
              <a:t>Die Globalisierung wird unterteilt in 3 Phasen der Entstehung:</a:t>
            </a:r>
          </a:p>
          <a:p>
            <a:pPr marL="171450" indent="-171450">
              <a:buFont typeface="Arial" panose="020B0604020202020204" pitchFamily="34" charset="0"/>
              <a:buChar char="•"/>
            </a:pPr>
            <a:r>
              <a:rPr lang="de-AT" dirty="0"/>
              <a:t>Kolonialisierung: der Beginn im 15. Jahrhundert, mit den europäischen Eroberungen wurden neue Handelswege erschlossen und neue Seefahrtrouten entwickelt</a:t>
            </a:r>
          </a:p>
          <a:p>
            <a:pPr marL="171450" indent="-171450">
              <a:buFont typeface="Arial" panose="020B0604020202020204" pitchFamily="34" charset="0"/>
              <a:buChar char="•"/>
            </a:pPr>
            <a:r>
              <a:rPr lang="de-AT" dirty="0"/>
              <a:t>Industrialisierung: die Industrialisierung und damit einhergehenden Erfindungen wie Dampfmaschinen und Eisenbahnen als auch zu einem späteren Zeitpunkt Autos und Flugzeuge sorgten für eine erhebliche Beschleunigung der Globalisierung. Die Transporte konnten kostengünstiger und schneller durchgeführt werden, Handelsbeziehungen zwischen den Ländern wurden eingegangen.</a:t>
            </a:r>
          </a:p>
          <a:p>
            <a:pPr marL="171450" indent="-171450">
              <a:buFont typeface="Arial" panose="020B0604020202020204" pitchFamily="34" charset="0"/>
              <a:buChar char="•"/>
            </a:pPr>
            <a:r>
              <a:rPr lang="de-AT" dirty="0"/>
              <a:t>Hyperglobalisierung: diese Phase begann am Ende des letzten Jahrhunderts, ausschlaggebende Faktoren waren die Einführung von dem Internet und Erfindungen wie Computer und Smartphones, welche eine schnelle und weltweite Kommunikation ermöglichen. Länder schlossen Handelsabkommen ab und reduzieren Handelsbarrieren wie Zölle.</a:t>
            </a:r>
          </a:p>
          <a:p>
            <a:pPr marL="0" indent="0">
              <a:buFont typeface="Arial" panose="020B0604020202020204" pitchFamily="34" charset="0"/>
              <a:buNone/>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a:t>Tipp: </a:t>
            </a:r>
            <a:r>
              <a:rPr lang="de-AT" b="1" dirty="0" err="1"/>
              <a:t>Globalisation</a:t>
            </a:r>
            <a:r>
              <a:rPr lang="de-AT" b="1" dirty="0"/>
              <a:t> Dashboard </a:t>
            </a:r>
            <a:r>
              <a:rPr lang="de-AT" b="0" dirty="0"/>
              <a:t>von</a:t>
            </a:r>
            <a:r>
              <a:rPr lang="de-AT" b="1" dirty="0"/>
              <a:t> Eurostat</a:t>
            </a:r>
            <a:r>
              <a:rPr lang="de-AT" dirty="0"/>
              <a:t>: https://ec.europa.eu/eurostat/cache/dashboard/globalisation/</a:t>
            </a:r>
          </a:p>
          <a:p>
            <a:endParaRPr lang="de-AT" dirty="0"/>
          </a:p>
          <a:p>
            <a:endParaRPr lang="de-AT" dirty="0"/>
          </a:p>
          <a:p>
            <a:r>
              <a:rPr lang="de-AT" dirty="0"/>
              <a:t>Quelle: </a:t>
            </a:r>
          </a:p>
          <a:p>
            <a:r>
              <a:rPr lang="de-AT" dirty="0" err="1"/>
              <a:t>Studyflix</a:t>
            </a:r>
            <a:r>
              <a:rPr lang="de-AT" dirty="0"/>
              <a:t> (2025): https://studyflix.de/wirtschaft/globalisierung-7814; Abruf 05.05.2025</a:t>
            </a:r>
          </a:p>
          <a:p>
            <a:r>
              <a:rPr lang="de-AT" dirty="0" err="1"/>
              <a:t>Studyflix</a:t>
            </a:r>
            <a:r>
              <a:rPr lang="de-AT" dirty="0"/>
              <a:t> (2025): https://studyflix.de/wirtschaft/globalisierung-vor-und-nachteile-1909 , Abruf 05.05.2025</a:t>
            </a:r>
          </a:p>
          <a:p>
            <a:endParaRPr lang="de-AT" dirty="0"/>
          </a:p>
          <a:p>
            <a:r>
              <a:rPr lang="de-AT" dirty="0"/>
              <a:t>Bildquelle:</a:t>
            </a:r>
          </a:p>
          <a:p>
            <a:r>
              <a:rPr lang="de-AT" dirty="0"/>
              <a:t>Pixabay (2025): https://pixabay.com/photos/worldwide-global-globe-earth-world-6064090/; Abruf 05.05.2025</a:t>
            </a:r>
          </a:p>
        </p:txBody>
      </p:sp>
      <p:sp>
        <p:nvSpPr>
          <p:cNvPr id="4" name="Slide Number Placeholder 3"/>
          <p:cNvSpPr>
            <a:spLocks noGrp="1"/>
          </p:cNvSpPr>
          <p:nvPr>
            <p:ph type="sldNum" sz="quarter" idx="5"/>
          </p:nvPr>
        </p:nvSpPr>
        <p:spPr/>
        <p:txBody>
          <a:bodyPr/>
          <a:lstStyle/>
          <a:p>
            <a:fld id="{23212CE9-4559-481E-B405-0C43FBE97BC7}" type="slidenum">
              <a:rPr lang="de-AT" smtClean="0"/>
              <a:t>30</a:t>
            </a:fld>
            <a:endParaRPr lang="de-AT"/>
          </a:p>
        </p:txBody>
      </p:sp>
    </p:spTree>
    <p:extLst>
      <p:ext uri="{BB962C8B-B14F-4D97-AF65-F5344CB8AC3E}">
        <p14:creationId xmlns:p14="http://schemas.microsoft.com/office/powerpoint/2010/main" val="20177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339185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In der Globalisierung gibt es viele Vor und Nachteile, nachstehend werden einige davon dargestellt und beschrieben.</a:t>
            </a:r>
          </a:p>
          <a:p>
            <a:r>
              <a:rPr lang="de-AT" b="1" dirty="0"/>
              <a:t>Vorteile</a:t>
            </a:r>
            <a:r>
              <a:rPr lang="de-AT" dirty="0"/>
              <a:t>: </a:t>
            </a:r>
          </a:p>
          <a:p>
            <a:pPr marL="171450" indent="-171450">
              <a:buFont typeface="Arial" panose="020B0604020202020204" pitchFamily="34" charset="0"/>
              <a:buChar char="•"/>
            </a:pPr>
            <a:r>
              <a:rPr lang="de-AT" dirty="0"/>
              <a:t>Förderung internationaler Handel: Der internationale Handel nimmt aufgrund der Globalisierung zu. Das bedeutet, dass alle Länder einander Produkte und Dienstleistungen zur Verfügung stellen können. Durch gemeinsame Handelsabkommen und die Beseitigung von Handelshemmnissen wird auch ein schnellerer Güteraustausch ermöglicht.</a:t>
            </a:r>
          </a:p>
          <a:p>
            <a:pPr marL="171450" indent="-171450">
              <a:buFont typeface="Arial" panose="020B0604020202020204" pitchFamily="34" charset="0"/>
              <a:buChar char="•"/>
            </a:pPr>
            <a:r>
              <a:rPr lang="de-AT" dirty="0"/>
              <a:t>Globale Zusammenarbeit: Die Vernetzung der Länder ermöglicht es ihnen, gemeinsam gegen weltweite Probleme wie den Klimawandel, Armut und Terrorismus vorzugehen. Staaten kooperieren in internationalen Organisationen wie der UNO oder der EU, um diese Herausforderungen anzugehen.</a:t>
            </a:r>
          </a:p>
          <a:p>
            <a:pPr marL="171450" indent="-171450">
              <a:buFont typeface="Arial" panose="020B0604020202020204" pitchFamily="34" charset="0"/>
              <a:buChar char="•"/>
            </a:pPr>
            <a:r>
              <a:rPr lang="de-AT" dirty="0"/>
              <a:t>Schaffung neuer Arbeitsplätze: Die Globalisierung führt zur Schaffung neuer Arbeitsplätze, da Unternehmen weltweit expandieren und neue Märkte erschließen. Dadurch entstehen in vielen Ländern zusätzliche Arbeitsplätze.</a:t>
            </a:r>
          </a:p>
          <a:p>
            <a:pPr marL="171450" indent="-171450">
              <a:buFont typeface="Arial" panose="020B0604020202020204" pitchFamily="34" charset="0"/>
              <a:buChar char="•"/>
            </a:pPr>
            <a:r>
              <a:rPr lang="de-AT" dirty="0"/>
              <a:t>Größeres Güterangebot: Durch die Globalisierung kann man auch Güter erwerben, welche nicht im Heimatland gefertigt werden, beispielsweise elektronische Geräte oder exotische Früchte. Dadurch verstärkt sich auch der Wettbewerb zwischen den Unternehmen und führt zu niedrigeren Preisen für den Konsumenten. </a:t>
            </a:r>
          </a:p>
          <a:p>
            <a:pPr marL="171450" indent="-171450">
              <a:buFont typeface="Arial" panose="020B0604020202020204" pitchFamily="34" charset="0"/>
              <a:buChar char="•"/>
            </a:pPr>
            <a:r>
              <a:rPr lang="de-AT" dirty="0"/>
              <a:t>Mobilität von Waren und Menschen: Die Globalisierung hat bewirkt, dass der Transport von Menschen und Gütern leichter und schneller durchgeführt werden kann. Die schnelleren Transporte unterstützen den Handel und ermöglicht es Menschen weltweit zu arbeiten und zu leben.</a:t>
            </a:r>
          </a:p>
          <a:p>
            <a:pPr marL="171450" indent="-171450">
              <a:buFont typeface="Arial" panose="020B0604020202020204" pitchFamily="34" charset="0"/>
              <a:buChar char="•"/>
            </a:pPr>
            <a:r>
              <a:rPr lang="de-AT" dirty="0"/>
              <a:t>Kommunikationsmöglichkeiten: Durch die vernetzte Kommunikation über das Internet können Menschen weltweit miteinander in Echtzeit kommunizieren und einfacher in Kontakt treten, dies unterstützt den Austausch von Ideen und Informationen über große Entfernungen hinweg.</a:t>
            </a:r>
          </a:p>
          <a:p>
            <a:pPr marL="0" indent="0">
              <a:buFont typeface="Arial" panose="020B0604020202020204" pitchFamily="34" charset="0"/>
              <a:buNone/>
            </a:pPr>
            <a:endParaRPr lang="de-AT" dirty="0"/>
          </a:p>
          <a:p>
            <a:pPr marL="0" indent="0">
              <a:buFont typeface="Arial" panose="020B0604020202020204" pitchFamily="34" charset="0"/>
              <a:buNone/>
            </a:pPr>
            <a:r>
              <a:rPr lang="de-AT" b="1" dirty="0"/>
              <a:t>Nachteile</a:t>
            </a:r>
            <a:r>
              <a:rPr lang="de-AT" dirty="0"/>
              <a:t>:</a:t>
            </a:r>
          </a:p>
          <a:p>
            <a:pPr marL="171450" indent="-171450">
              <a:buFont typeface="Arial" panose="020B0604020202020204" pitchFamily="34" charset="0"/>
              <a:buChar char="•"/>
            </a:pPr>
            <a:r>
              <a:rPr lang="de-AT" dirty="0"/>
              <a:t>Umweltbelastungen: Die verstärkten Handelsbeziehungen und damit einhergehenden vermehrten Transporte von Gütern tragen zu einer immensen Umweltverschmutzung, dem Klimawandel und dem exzessiven Abbau von natürlichen Ressourcen bei.</a:t>
            </a:r>
          </a:p>
          <a:p>
            <a:pPr marL="171450" indent="-171450">
              <a:buFont typeface="Arial" panose="020B0604020202020204" pitchFamily="34" charset="0"/>
              <a:buChar char="•"/>
            </a:pPr>
            <a:r>
              <a:rPr lang="de-AT" dirty="0"/>
              <a:t>Ausbeutung von Arbeitskräften: Die Globalisierung führt zur Ausbeutung von Arbeitskräften in Niedriglohnländern, um einen Wettbewerbsvorteil zu erlangen, für die Menschen bedeutet dies schlechte Arbeitsbedingungen und unzureichende Bezahlung ihrer Arbeit.</a:t>
            </a:r>
          </a:p>
          <a:p>
            <a:pPr marL="171450" indent="-171450">
              <a:buFont typeface="Arial" panose="020B0604020202020204" pitchFamily="34" charset="0"/>
              <a:buChar char="•"/>
            </a:pPr>
            <a:r>
              <a:rPr lang="de-AT" dirty="0"/>
              <a:t>Ungerechte Verteilung Wohlstand: Die Globalisierung führte zu einer erheblichen Ungleichheit zwischen Reichen und Armen. Um Ausgaben zu reduzieren, verlagern Industrieländer ihre Produktion zunehmend ins Ausland. Oftmals profitieren die Profite nur von großen Unternehmen und wohlhabenden Ländern, während in Entwicklungsländern die günstigen Arbeitskräfte ausgebeutet werden und in Armut leben.</a:t>
            </a:r>
          </a:p>
          <a:p>
            <a:pPr marL="171450" indent="-171450">
              <a:buFont typeface="Arial" panose="020B0604020202020204" pitchFamily="34" charset="0"/>
              <a:buChar char="•"/>
            </a:pPr>
            <a:r>
              <a:rPr lang="de-AT" dirty="0"/>
              <a:t>Intensiver Wettbewerb: Die Globalisierung führt zu einem intensiven Wettbewerb zwischen Unternehmen aus verschiedenen Ländern, da sie alle um die gleichen Märkte und Kunden kämpfen. Das führt häufig dazu, dass kleine Unternehmen aus dem Markt gedrängt werden durch größere Unternehmen, welche ihre Kosten besser senken können.</a:t>
            </a:r>
          </a:p>
          <a:p>
            <a:pPr marL="171450" indent="-171450">
              <a:buFont typeface="Arial" panose="020B0604020202020204" pitchFamily="34" charset="0"/>
              <a:buChar char="•"/>
            </a:pPr>
            <a:r>
              <a:rPr lang="de-AT" dirty="0"/>
              <a:t>Verlagerung von Unternehmen: Unternehmen verlagern ihre Produktion ins Ausland um Kosten zu sparen und günstiger produzieren zu können, das kann zu Arbeitsplatzverlust in den Heimatländern führen.</a:t>
            </a:r>
          </a:p>
          <a:p>
            <a:pPr marL="171450" indent="-171450">
              <a:buFont typeface="Arial" panose="020B0604020202020204" pitchFamily="34" charset="0"/>
              <a:buChar char="•"/>
            </a:pPr>
            <a:r>
              <a:rPr lang="de-AT" dirty="0"/>
              <a:t>Internationale Probleme und Krisen: durch die Globalisierung können Probleme und Krisen rasch international werden, da die Länder eng miteinander verbunden sind. Ein wirtschaftliches oder politisches Problem eines Landes kann daher Auswirkungen auf viele andere Länder haben.</a:t>
            </a:r>
          </a:p>
          <a:p>
            <a:pPr marL="171450" indent="-171450">
              <a:buFont typeface="Arial" panose="020B0604020202020204" pitchFamily="34" charset="0"/>
              <a:buChar char="•"/>
            </a:pPr>
            <a:endParaRPr lang="de-AT" dirty="0"/>
          </a:p>
          <a:p>
            <a:pPr marL="171450" indent="-171450">
              <a:buFont typeface="Arial" panose="020B0604020202020204" pitchFamily="34" charset="0"/>
              <a:buChar char="•"/>
            </a:pPr>
            <a:endParaRPr lang="de-AT" dirty="0"/>
          </a:p>
          <a:p>
            <a:r>
              <a:rPr lang="de-AT"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Studyflix</a:t>
            </a:r>
            <a:r>
              <a:rPr lang="de-AT" dirty="0"/>
              <a:t> (2025): https://studyflix.de/wirtschaft/globalisierung-vor-und-nachteile-1909; Abruf 05.05.2025</a:t>
            </a:r>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2705733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Studyflix</a:t>
            </a:r>
            <a:r>
              <a:rPr lang="de-AT"/>
              <a:t> (2025): https://studyflix.de/wirtschaft/globalisierung-vor-und-nachteile-1909; Abruf 05.05.2025</a:t>
            </a:r>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rgbClr val="000000"/>
                </a:solidFill>
                <a:effectLst/>
                <a:latin typeface="Calibri" panose="020F0502020204030204" pitchFamily="34" charset="0"/>
              </a:rPr>
              <a:t>Fragen</a:t>
            </a:r>
            <a:r>
              <a:rPr lang="en-US" sz="1200">
                <a:solidFill>
                  <a:srgbClr val="000000"/>
                </a:solidFill>
                <a:effectLst/>
                <a:latin typeface="Calibri" panose="020F0502020204030204" pitchFamily="34" charset="0"/>
              </a:rPr>
              <a:t> </a:t>
            </a:r>
            <a:r>
              <a:rPr lang="en-US" sz="1200" err="1">
                <a:solidFill>
                  <a:srgbClr val="000000"/>
                </a:solidFill>
                <a:effectLst/>
                <a:latin typeface="Calibri" panose="020F0502020204030204" pitchFamily="34" charset="0"/>
              </a:rPr>
              <a:t>inkl</a:t>
            </a:r>
            <a:r>
              <a:rPr lang="en-US" sz="1200">
                <a:solidFill>
                  <a:srgbClr val="000000"/>
                </a:solidFill>
                <a:effectLst/>
                <a:latin typeface="Calibri" panose="020F0502020204030204" pitchFamily="34" charset="0"/>
              </a:rPr>
              <a:t>. </a:t>
            </a:r>
            <a:r>
              <a:rPr lang="en-US" sz="1200" err="1">
                <a:solidFill>
                  <a:srgbClr val="000000"/>
                </a:solidFill>
                <a:effectLst/>
                <a:latin typeface="Calibri" panose="020F0502020204030204" pitchFamily="34" charset="0"/>
              </a:rPr>
              <a:t>Antworten</a:t>
            </a:r>
            <a:r>
              <a:rPr lang="en-US" sz="1200">
                <a:solidFill>
                  <a:srgbClr val="000000"/>
                </a:solidFill>
                <a:effectLst/>
                <a:latin typeface="Calibri" panose="020F0502020204030204" pitchFamily="34" charset="0"/>
              </a:rPr>
              <a:t>:</a:t>
            </a:r>
          </a:p>
          <a:p>
            <a:pPr marL="171450" indent="-171450">
              <a:buFont typeface="Arial" panose="020B0604020202020204" pitchFamily="34" charset="0"/>
              <a:buChar char="•"/>
            </a:pPr>
            <a:r>
              <a:rPr lang="de-AT"/>
              <a:t>Wie wird die Hyperglobalisierungsphase von Unternehmen genutzt? </a:t>
            </a:r>
            <a:r>
              <a:rPr lang="de-AT" i="1"/>
              <a:t>Verlagerung von Produktionsstätten in Niedriglohnländer zur Kostenreduktion</a:t>
            </a:r>
          </a:p>
          <a:p>
            <a:pPr marL="171450" indent="-171450">
              <a:buFont typeface="Arial" panose="020B0604020202020204" pitchFamily="34" charset="0"/>
              <a:buChar char="•"/>
            </a:pPr>
            <a:r>
              <a:rPr lang="de-AT" i="0"/>
              <a:t>Welche wirtschaftlichen Entwicklungen der Globalisierung können als Vorteil und als Nachteil empfunden werden? </a:t>
            </a:r>
            <a:r>
              <a:rPr lang="de-AT" i="1"/>
              <a:t>Ungerechte</a:t>
            </a:r>
            <a:r>
              <a:rPr lang="de-AT" i="0"/>
              <a:t> </a:t>
            </a:r>
            <a:r>
              <a:rPr lang="de-AT" i="1"/>
              <a:t>Wohlstandserweiterung: Nachteil – ausnutzen von schlechten Arbeitsbedingungen durch mangelnde Umsetzung von Menschenrechten; Vorteil – niedrigere Preise für den Endverbraucher und Arbeitsplätze in wirtschaftlich benachteiligten Regionen</a:t>
            </a:r>
          </a:p>
          <a:p>
            <a:pPr marL="171450" indent="-171450">
              <a:buFont typeface="Arial" panose="020B0604020202020204" pitchFamily="34" charset="0"/>
              <a:buChar char="•"/>
            </a:pPr>
            <a:r>
              <a:rPr lang="de-AT" i="0"/>
              <a:t>Welche negativen Auswirkungen hat die Globalisierung für Staaten? </a:t>
            </a:r>
            <a:r>
              <a:rPr lang="de-AT" i="1"/>
              <a:t>Durch Abhängigkeit haben Krisen anderswo stärkere Auswirkungen für den eigenen Staat; wachsender Konkurrenzkampf, um Konzerne für deren Standortwahl anzuwerben</a:t>
            </a:r>
          </a:p>
          <a:p>
            <a:pPr marL="171450" indent="-171450">
              <a:buFont typeface="Arial" panose="020B0604020202020204" pitchFamily="34" charset="0"/>
              <a:buChar char="•"/>
            </a:pPr>
            <a:r>
              <a:rPr lang="de-AT" i="0"/>
              <a:t>Welche Auswirkungen hat die Globalisierung auf die Umwelt? </a:t>
            </a:r>
            <a:r>
              <a:rPr lang="de-AT" i="1"/>
              <a:t>Lebenserwartungen und Lebensstandard erhöht, dadurch mehr Konsum = erhöhter Bedarf an natürlichen Ressourcen und immenser Ausstoß an Treibhausgasen</a:t>
            </a:r>
          </a:p>
          <a:p>
            <a:pPr marL="171450" indent="-171450">
              <a:buFont typeface="Arial" panose="020B0604020202020204" pitchFamily="34" charset="0"/>
              <a:buChar char="•"/>
            </a:pPr>
            <a:r>
              <a:rPr lang="de-AT" i="0"/>
              <a:t>Überlege, welche Auswirkung die Globalisierung auf deine Heimat hat? </a:t>
            </a:r>
            <a:r>
              <a:rPr lang="de-AT" i="1"/>
              <a:t>Z.B. Verlust von alten Dialekten, Verringertes Kulturangebot (durch Streaming etc.), Zuwanderung von größeren Unternehmen und Schaffung von Arbeitsplätzen etc.</a:t>
            </a:r>
            <a:endParaRPr lang="de-AT" i="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521215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Das Diagramm zeigt die 10 größten Warenexporteure der Welt. Im Jahr 2024 bleibt China das größte Exportland der Welt. Im Jahr 2024 betrugen die Warenexporte Chinas rund 3,58 Billionen US-Dollar. Damit liegt China weit vor den USA (2,07 Billionen US-Dollar) und Deutschland (1,68 Billionen US-Dollar).</a:t>
            </a:r>
          </a:p>
          <a:p>
            <a:endParaRPr lang="de-AT"/>
          </a:p>
          <a:p>
            <a:r>
              <a:rPr lang="de-AT"/>
              <a:t>Quelle:</a:t>
            </a:r>
          </a:p>
          <a:p>
            <a:r>
              <a:rPr lang="de-AT"/>
              <a:t>WTO (2025): Die 20 größten Exportländer weltweit im Jahr 2024. In: Statista: https://de-statista-com.fhooe.idm.oclc.org/statistik/daten/studie/37013/umfrage/ranking-der-top-20-exportlaender-weltweit/; Abruf 05.05.2025</a:t>
            </a:r>
          </a:p>
        </p:txBody>
      </p:sp>
      <p:sp>
        <p:nvSpPr>
          <p:cNvPr id="4" name="Slide Number Placeholder 3"/>
          <p:cNvSpPr>
            <a:spLocks noGrp="1"/>
          </p:cNvSpPr>
          <p:nvPr>
            <p:ph type="sldNum" sz="quarter" idx="5"/>
          </p:nvPr>
        </p:nvSpPr>
        <p:spPr/>
        <p:txBody>
          <a:bodyPr/>
          <a:lstStyle/>
          <a:p>
            <a:fld id="{23212CE9-4559-481E-B405-0C43FBE97BC7}" type="slidenum">
              <a:rPr lang="de-AT" smtClean="0"/>
              <a:t>33</a:t>
            </a:fld>
            <a:endParaRPr lang="de-AT"/>
          </a:p>
        </p:txBody>
      </p:sp>
    </p:spTree>
    <p:extLst>
      <p:ext uri="{BB962C8B-B14F-4D97-AF65-F5344CB8AC3E}">
        <p14:creationId xmlns:p14="http://schemas.microsoft.com/office/powerpoint/2010/main" val="3531175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weltweite Produktion von Batterien – besonders für Elektroautos – ist stark auf wenige Länder und Unternehmen konzentriert:</a:t>
            </a:r>
          </a:p>
          <a:p>
            <a:r>
              <a:rPr lang="de-AT" dirty="0"/>
              <a:t>Lithium-Abbau: Nur acht Unternehmen aus den USA, Chile, China und Australien kontrollieren über 95 % des weltweiten Lithium-Marktes.</a:t>
            </a:r>
          </a:p>
          <a:p>
            <a:r>
              <a:rPr lang="de-AT" dirty="0"/>
              <a:t>Batterieherstellung: Zehn Hersteller aus China, Südkorea und Japan produzieren über 93 % aller Batterie-Zellen und -Packs weltweit.</a:t>
            </a:r>
          </a:p>
          <a:p>
            <a:endParaRPr lang="de-AT" dirty="0"/>
          </a:p>
          <a:p>
            <a:r>
              <a:rPr lang="de-AT" dirty="0"/>
              <a:t>Diese Konzentration macht die Lieferketten anfällig für politische Konflikte, Handelsbeschränkungen oder Naturkatastrophen. Länder wie Österreich oder Deutschland sind stark abhängig von Importen.</a:t>
            </a:r>
          </a:p>
          <a:p>
            <a:endParaRPr lang="de-AT" dirty="0"/>
          </a:p>
          <a:p>
            <a:r>
              <a:rPr lang="de-AT" dirty="0"/>
              <a:t>Quelle:</a:t>
            </a:r>
          </a:p>
          <a:p>
            <a:r>
              <a:rPr lang="de-AT" dirty="0"/>
              <a:t>Gerschberger, Markus et. al. (2025): </a:t>
            </a:r>
            <a:r>
              <a:rPr lang="en-US" dirty="0"/>
              <a:t>Potential Future Pathways in the Battery Supply Chain – An Upper Austrian Perspective. ASCII Policy Brief. In:</a:t>
            </a:r>
            <a:r>
              <a:rPr lang="de-AT" dirty="0"/>
              <a:t> </a:t>
            </a:r>
            <a:r>
              <a:rPr lang="de-AT" dirty="0">
                <a:hlinkClick r:id="rId3"/>
              </a:rPr>
              <a:t>https://ascii.ac.at/wp-content/uploads/2025_Automotive-Policy-Brief_final_0612.pdf</a:t>
            </a:r>
            <a:r>
              <a:rPr lang="de-AT" dirty="0"/>
              <a:t>; Abruf 01.07.2025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3163095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AT" sz="2800" dirty="0"/>
              <a:t>Der sogenannte </a:t>
            </a:r>
            <a:r>
              <a:rPr lang="de-AT" sz="2800" dirty="0" err="1"/>
              <a:t>Bullwhip</a:t>
            </a:r>
            <a:r>
              <a:rPr lang="de-AT" sz="2800" dirty="0"/>
              <a:t>-Effekt, auch als Peitscheneffekt bekannt, beschreibt das Phänomen, dass sich Schwankungen in der Kundennachfrage entlang einer mehrstufigen Lieferkette (Supply Chain) zunehmend verstärken. </a:t>
            </a:r>
            <a:r>
              <a:rPr lang="de-AT" sz="4000" dirty="0"/>
              <a:t>Das ursprüngliche Nachfragesignal des Endkunden wird auf dem Weg durch die Kette oft verzögert weitergegeben oder falsch interpretiert. Häufig reagiert der Einzelhändler, indem er zur Deckung der Nachfrage eine größere Menge als benötigt – einschließlich eines Sicherheitsbestands – beim Großhändler bestellt. Dieser wiederum bestellt ebenfalls eine überhöhte Menge beim Hersteller, um mögliche Engpässe zu vermeiden. Durch diese Sicherheitsmargen und zeitlichen Verzögerungen entsteht eine Kettenreaktion, bei der die tatsächliche Nachfrage übertroffen wird und es zu übermäßigen Lagerbeständen kommt.</a:t>
            </a:r>
          </a:p>
          <a:p>
            <a:r>
              <a:rPr lang="de-AT" sz="4000" dirty="0"/>
              <a:t>So baut sich der Effekt von Stufe zu Stufe auf, da jede Partei auf unsichere oder verspätete Informationen mit überhöhten Bestellungen reagiert. Die Folgen sind eine überlastete Produktion, steigende Lagerkosten und das Risiko, dass Produkte verderben oder veralten.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Ein anschauliches Beispiel für den </a:t>
            </a:r>
            <a:r>
              <a:rPr lang="de-AT" sz="4000" dirty="0" err="1"/>
              <a:t>Bullwhip</a:t>
            </a:r>
            <a:r>
              <a:rPr lang="de-AT" sz="4000" dirty="0"/>
              <a:t>-Effekt erlebten wir zu Beginn der Covid-19-Pandemie: Der plötzliche Anstieg der Nachfrage nach Toilettenpapier führte dazu, dass es in vielen Supermärkten schnell ausverkauft war. In Reaktion darauf erhöhten die Hersteller ihre Produktion deutlich. Wenige Wochen später waren die Lager der Händler und Produzenten mit Toilettenpapier überfüllt – doch der tatsächliche Bedarf war bereits gedeckt, da sich die Verbraucher zuvor eingedeckt hatten.</a:t>
            </a:r>
            <a:endParaRPr lang="de-DE"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err="1"/>
              <a:t>Studyflix</a:t>
            </a:r>
            <a:r>
              <a:rPr lang="de-AT" sz="4000" dirty="0"/>
              <a:t> (2025): https://studyflix.de/wirtschaft/bullwhip-effekt-1523; Abruf 05.05.2025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Pixabay (2025): https://pixabay.com/photos/toilet-paper-sold-out-4942764/; Abruf 05.05.2025</a:t>
            </a:r>
          </a:p>
        </p:txBody>
      </p:sp>
      <p:sp>
        <p:nvSpPr>
          <p:cNvPr id="4" name="Foliennummernplatzhalter 3"/>
          <p:cNvSpPr>
            <a:spLocks noGrp="1"/>
          </p:cNvSpPr>
          <p:nvPr>
            <p:ph type="sldNum" sz="quarter" idx="5"/>
          </p:nvPr>
        </p:nvSpPr>
        <p:spPr/>
        <p:txBody>
          <a:bodyPr/>
          <a:lstStyle/>
          <a:p>
            <a:fld id="{8704A5E2-C745-4610-8B1E-0CA9F038F420}" type="slidenum">
              <a:rPr lang="de-AT" smtClean="0"/>
              <a:t>35</a:t>
            </a:fld>
            <a:endParaRPr lang="de-AT"/>
          </a:p>
        </p:txBody>
      </p:sp>
    </p:spTree>
    <p:extLst>
      <p:ext uri="{BB962C8B-B14F-4D97-AF65-F5344CB8AC3E}">
        <p14:creationId xmlns:p14="http://schemas.microsoft.com/office/powerpoint/2010/main" val="1033302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Podcast verfügbar unter: https://open.spotify.com/episode/5Kw0eqlquqgFNqvHoYtEJv?si=yFzJnF5WS268MQocULU0tA&amp;nd=1&amp;dlsi=8da221e8220b49bc</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Hinweis: der Podcast zum Thema startet mit Minute 15, davor werden Buchempfehlungen abgegeben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r>
              <a:rPr lang="de-AT"/>
              <a:t>Welche alternativen Antriebsformen für Schiffe werden genannt?</a:t>
            </a:r>
          </a:p>
          <a:p>
            <a:r>
              <a:rPr lang="de-AT"/>
              <a:t>Wasserstoff, Wind (zusätzlich zu anderen Antrieben)</a:t>
            </a:r>
          </a:p>
          <a:p>
            <a:endParaRPr lang="de-AT"/>
          </a:p>
          <a:p>
            <a:r>
              <a:rPr lang="de-AT"/>
              <a:t>Diskutiere die Vor- und Nachteile des internationalen Schienengüterverkehrs.</a:t>
            </a:r>
          </a:p>
          <a:p>
            <a:r>
              <a:rPr lang="de-AT"/>
              <a:t>Für lange Strecken und große Mengen gut geeignet, aber nicht für die Zustellung kleiner Mengen</a:t>
            </a:r>
          </a:p>
          <a:p>
            <a:r>
              <a:rPr lang="de-AT"/>
              <a:t>umweltfreundlich</a:t>
            </a:r>
          </a:p>
          <a:p>
            <a:r>
              <a:rPr lang="de-AT"/>
              <a:t>Grenzüberschreitender Verkehr schwierig</a:t>
            </a:r>
          </a:p>
          <a:p>
            <a:endParaRPr lang="de-AT"/>
          </a:p>
          <a:p>
            <a:r>
              <a:rPr lang="de-AT"/>
              <a:t>Welche Aufgabe haben Verteilzentren und warum ist eine hohe Dichte davon ein Wettbewerbsvorteil?</a:t>
            </a:r>
          </a:p>
          <a:p>
            <a:r>
              <a:rPr lang="de-AT"/>
              <a:t>Von dort aus gehen die einzelnen Lieferungen an die Endkunden oder Supermärkte. Eine hohe Dichte an Verteilzentren ermöglicht eine rasche Zustellung an die Kunden aufgrund geringerer Distanzen (Bsp. Amazon im podcast)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endParaRPr lang="de-AT"/>
          </a:p>
          <a:p>
            <a:endParaRPr lang="de-AT"/>
          </a:p>
          <a:p>
            <a:r>
              <a:rPr lang="de-AT"/>
              <a:t>Bildquelle:</a:t>
            </a:r>
          </a:p>
          <a:p>
            <a:r>
              <a:rPr lang="de-AT" err="1"/>
              <a:t>Flaticon</a:t>
            </a:r>
            <a:r>
              <a:rPr lang="de-AT"/>
              <a:t> (2024): https://www.flaticon.com/free-icons/podcast; Podcast </a:t>
            </a:r>
            <a:r>
              <a:rPr lang="de-AT" err="1"/>
              <a:t>icons</a:t>
            </a:r>
            <a:r>
              <a:rPr lang="de-AT"/>
              <a:t> </a:t>
            </a:r>
            <a:r>
              <a:rPr lang="de-AT" err="1"/>
              <a:t>created</a:t>
            </a:r>
            <a:r>
              <a:rPr lang="de-AT"/>
              <a:t> </a:t>
            </a:r>
            <a:r>
              <a:rPr lang="de-AT" err="1"/>
              <a:t>by</a:t>
            </a:r>
            <a:r>
              <a:rPr lang="de-AT"/>
              <a:t> </a:t>
            </a:r>
            <a:r>
              <a:rPr lang="de-AT" err="1"/>
              <a:t>Risman</a:t>
            </a:r>
            <a:r>
              <a:rPr lang="de-AT"/>
              <a:t> Muhammad – </a:t>
            </a:r>
            <a:r>
              <a:rPr lang="de-AT" err="1"/>
              <a:t>Flaticon</a:t>
            </a:r>
            <a:r>
              <a:rPr lang="de-AT"/>
              <a:t>, Abruf 08.04.2024</a:t>
            </a:r>
          </a:p>
        </p:txBody>
      </p:sp>
      <p:sp>
        <p:nvSpPr>
          <p:cNvPr id="4" name="Foliennummernplatzhalter 3"/>
          <p:cNvSpPr>
            <a:spLocks noGrp="1"/>
          </p:cNvSpPr>
          <p:nvPr>
            <p:ph type="sldNum" sz="quarter" idx="5"/>
          </p:nvPr>
        </p:nvSpPr>
        <p:spPr/>
        <p:txBody>
          <a:bodyPr/>
          <a:lstStyle/>
          <a:p>
            <a:fld id="{23212CE9-4559-481E-B405-0C43FBE97BC7}" type="slidenum">
              <a:rPr lang="de-AT" smtClean="0"/>
              <a:t>36</a:t>
            </a:fld>
            <a:endParaRPr lang="de-AT"/>
          </a:p>
        </p:txBody>
      </p:sp>
    </p:spTree>
    <p:extLst>
      <p:ext uri="{BB962C8B-B14F-4D97-AF65-F5344CB8AC3E}">
        <p14:creationId xmlns:p14="http://schemas.microsoft.com/office/powerpoint/2010/main" val="2518969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A9D9-37B9-8B55-B8E6-DBBAB759A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D75FB-6BF1-0935-0EC1-FD6F1C9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5A9E5-4317-6BBF-DE28-AA4CFEDD0F46}"/>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F2F7ED9C-5693-C5FA-93C4-B40C9AA31C4C}"/>
              </a:ext>
            </a:extLst>
          </p:cNvPr>
          <p:cNvSpPr>
            <a:spLocks noGrp="1"/>
          </p:cNvSpPr>
          <p:nvPr>
            <p:ph type="sldNum" sz="quarter" idx="5"/>
          </p:nvPr>
        </p:nvSpPr>
        <p:spPr/>
        <p:txBody>
          <a:bodyPr/>
          <a:lstStyle/>
          <a:p>
            <a:fld id="{23212CE9-4559-481E-B405-0C43FBE97BC7}" type="slidenum">
              <a:rPr lang="de-AT" smtClean="0"/>
              <a:t>37</a:t>
            </a:fld>
            <a:endParaRPr lang="de-AT"/>
          </a:p>
        </p:txBody>
      </p:sp>
    </p:spTree>
    <p:extLst>
      <p:ext uri="{BB962C8B-B14F-4D97-AF65-F5344CB8AC3E}">
        <p14:creationId xmlns:p14="http://schemas.microsoft.com/office/powerpoint/2010/main" val="1049546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Begriff Nachhaltigkeit wurde erstmals in der Forstwirtschaft im 18. Jahrhundert entwickelt, um die Waldvernichtung zu verhindern. Es wurde regional bereits im 15. Jahrhundert praktiziert. Seit den 70er Jahren gibt es zunehmende Besorgnis darüber, wie die Wirtschaft, insbesondere die Logistik, die Umwelt beeinflusst und natürliche Ressourcen ausbeutet und verschmutzt. Der Begriff "Nachhaltigkeit" wurde geprägt, um eine dauerhafte Entwicklung zu erreichen, die den Bedürfnissen der heutigen Generation gerecht wird, ohne die Möglichkeiten zukünftiger Generationen zu gefährden. Laut der Brundtland-Kommission sollen die Bedürfnisse der heutigen Generation nicht auf Kosten zukünftiger Generationen befriedigt werden. Natürliche Ressourcen sollten nur in dem Maße genutzt werden, wie sie sich erneuern können. Umweltprobleme erfordern nicht nur nachträgliche Schutzmaßnahmen, sondern auch aktiven Klimaschutz durch ein Umdenken in der Industriegesellschaft. In der Logistik- und Transportbranche ist "Green </a:t>
            </a:r>
            <a:r>
              <a:rPr lang="de-AT" err="1"/>
              <a:t>Logistics</a:t>
            </a:r>
            <a:r>
              <a:rPr lang="de-AT"/>
              <a:t>" ein gängiger Begriff. Es bezeichnet die ganzheitliche Transformation von Logistikstrategien, -strukturen, -prozessen und -systemen, um umweltfreundliche und ressourcenschonende Logistikprozesse zu schaffen. Das Ziel der "grünen" Logistik besteht darin, ein Gleichgewicht zwischen ökonomischer und ökologischer Effizienz zu erreichen und einen nachhaltigen Unternehmenswert zu schaffen.</a:t>
            </a:r>
          </a:p>
          <a:p>
            <a:endParaRPr lang="de-AT"/>
          </a:p>
          <a:p>
            <a:r>
              <a:rPr lang="de-AT"/>
              <a:t>Quelle:</a:t>
            </a:r>
          </a:p>
          <a:p>
            <a:r>
              <a:rPr lang="de-AT"/>
              <a:t>Koch, Susanne (2012): Logistik – Eine Einführung in Ökonomie und Nachhaltigkeit, S. 292 ff.</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38</a:t>
            </a:fld>
            <a:endParaRPr lang="en-AT"/>
          </a:p>
        </p:txBody>
      </p:sp>
    </p:spTree>
    <p:extLst>
      <p:ext uri="{BB962C8B-B14F-4D97-AF65-F5344CB8AC3E}">
        <p14:creationId xmlns:p14="http://schemas.microsoft.com/office/powerpoint/2010/main" val="99916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815975"/>
            <a:ext cx="6861175" cy="3860800"/>
          </a:xfrm>
        </p:spPr>
      </p:sp>
      <p:sp>
        <p:nvSpPr>
          <p:cNvPr id="3" name="Notes Placeholder 2"/>
          <p:cNvSpPr>
            <a:spLocks noGrp="1"/>
          </p:cNvSpPr>
          <p:nvPr>
            <p:ph type="body" idx="1"/>
          </p:nvPr>
        </p:nvSpPr>
        <p:spPr/>
        <p:txBody>
          <a:bodyPr/>
          <a:lstStyle/>
          <a:p>
            <a:pPr defTabSz="942142">
              <a:defRPr/>
            </a:pPr>
            <a:r>
              <a:rPr lang="de-DE" noProof="0"/>
              <a:t>Das Konzept </a:t>
            </a:r>
            <a:r>
              <a:rPr lang="de-DE" baseline="0" noProof="0"/>
              <a:t>“</a:t>
            </a:r>
            <a:r>
              <a:rPr lang="de-DE" baseline="0" noProof="0" err="1"/>
              <a:t>green</a:t>
            </a:r>
            <a:r>
              <a:rPr lang="de-DE" baseline="0" noProof="0"/>
              <a:t> </a:t>
            </a:r>
            <a:r>
              <a:rPr lang="de-DE" baseline="0" noProof="0" err="1"/>
              <a:t>logistics</a:t>
            </a:r>
            <a:r>
              <a:rPr lang="de-DE" baseline="0" noProof="0"/>
              <a:t>” versucht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42142">
              <a:defRPr/>
            </a:pPr>
            <a:endParaRPr lang="de-DE" baseline="0" noProof="0"/>
          </a:p>
          <a:p>
            <a:pPr defTabSz="942142">
              <a:defRPr/>
            </a:pPr>
            <a:r>
              <a:rPr lang="de-DE" u="sng" baseline="0" noProof="0"/>
              <a:t>Soziale Ziele</a:t>
            </a:r>
            <a:r>
              <a:rPr lang="de-DE" baseline="0" noProof="0"/>
              <a:t>: Bewusstsein für nachhaltige Transporte schaffen und eine gute Lebensqualität garantieren. </a:t>
            </a:r>
          </a:p>
          <a:p>
            <a:pPr defTabSz="942142">
              <a:defRPr/>
            </a:pPr>
            <a:r>
              <a:rPr lang="de-DE" u="sng" baseline="0" noProof="0"/>
              <a:t>Ökologische Ziele</a:t>
            </a:r>
            <a:r>
              <a:rPr lang="de-DE" baseline="0" noProof="0"/>
              <a:t>: Reduktion der Emissionen sowie generell den Ressourcenkonsum reduzieren. </a:t>
            </a:r>
          </a:p>
          <a:p>
            <a:pPr defTabSz="942142">
              <a:defRPr/>
            </a:pPr>
            <a:r>
              <a:rPr lang="de-DE" u="sng" baseline="0" noProof="0"/>
              <a:t>Ökonomische Ziele</a:t>
            </a:r>
            <a:r>
              <a:rPr lang="de-DE" baseline="0" noProof="0"/>
              <a:t>: aus finanzieller Sicht sollten keine Mehrkosten anfallen bzw. eine Kostenreduktion realisiert werden und Unproduktivitäten (</a:t>
            </a:r>
            <a:r>
              <a:rPr lang="de-AT"/>
              <a:t>Zeitspanne, in der etwas oder jemand nicht produktiv ist)</a:t>
            </a:r>
            <a:r>
              <a:rPr lang="de-DE" baseline="0" noProof="0"/>
              <a:t> minimiert werden.  </a:t>
            </a:r>
          </a:p>
          <a:p>
            <a:pPr defTabSz="942142">
              <a:defRPr/>
            </a:pPr>
            <a:endParaRPr lang="de-DE" baseline="0" noProof="0"/>
          </a:p>
          <a:p>
            <a:pPr defTabSz="942142">
              <a:defRPr/>
            </a:pPr>
            <a:r>
              <a:rPr lang="de-DE" baseline="0" noProof="0"/>
              <a:t>Den unterschiedlichen Bereichen können selbstverständlich noch andere Ziele zugeordnet werden, wodurch sich eine ausgeglichene Zielverfolgung über alle Bereiche hinweg noch schwieriger gestaltet. </a:t>
            </a:r>
          </a:p>
          <a:p>
            <a:pPr defTabSz="942142">
              <a:defRPr/>
            </a:pPr>
            <a:endParaRPr lang="de-DE"/>
          </a:p>
          <a:p>
            <a:pPr defTabSz="942142">
              <a:defRPr/>
            </a:pPr>
            <a:r>
              <a:rPr lang="de-DE"/>
              <a:t>Quellen:</a:t>
            </a:r>
          </a:p>
          <a:p>
            <a:pPr defTabSz="942142">
              <a:defRPr/>
            </a:pPr>
            <a:r>
              <a:rPr lang="en-GB" err="1"/>
              <a:t>Pazirandeh</a:t>
            </a:r>
            <a:r>
              <a:rPr lang="en-GB"/>
              <a:t>, Ali / Jafari, Hamid (2013): Making sense of green logistics; In: International Journal of Productivity and Performance Management, S. 889f.</a:t>
            </a:r>
          </a:p>
          <a:p>
            <a:pPr defTabSz="943559">
              <a:defRPr/>
            </a:pPr>
            <a:r>
              <a:rPr lang="en-GB"/>
              <a:t>Saroha, Rituraj (2014): Green logistics &amp; its significance in modern day systems; In: </a:t>
            </a:r>
            <a:r>
              <a:rPr lang="en-US"/>
              <a:t>International Review of Applied Engineering Research</a:t>
            </a:r>
            <a:r>
              <a:rPr lang="en-GB"/>
              <a:t>, </a:t>
            </a:r>
            <a:r>
              <a:rPr lang="de-DE"/>
              <a:t>S. 90</a:t>
            </a:r>
          </a:p>
          <a:p>
            <a:pPr defTabSz="943559">
              <a:defRPr/>
            </a:pPr>
            <a:endParaRPr lang="de-DE"/>
          </a:p>
        </p:txBody>
      </p:sp>
      <p:sp>
        <p:nvSpPr>
          <p:cNvPr id="4" name="Slide Number Placeholder 3"/>
          <p:cNvSpPr>
            <a:spLocks noGrp="1"/>
          </p:cNvSpPr>
          <p:nvPr>
            <p:ph type="sldNum" sz="quarter" idx="10"/>
          </p:nvPr>
        </p:nvSpPr>
        <p:spPr/>
        <p:txBody>
          <a:bodyPr/>
          <a:lstStyle/>
          <a:p>
            <a:fld id="{56F06DAA-0A4E-4110-9797-3FB8CA0FEA93}" type="slidenum">
              <a:rPr lang="de-AT" smtClean="0"/>
              <a:t>39</a:t>
            </a:fld>
            <a:endParaRPr lang="de-AT"/>
          </a:p>
        </p:txBody>
      </p:sp>
    </p:spTree>
    <p:extLst>
      <p:ext uri="{BB962C8B-B14F-4D97-AF65-F5344CB8AC3E}">
        <p14:creationId xmlns:p14="http://schemas.microsoft.com/office/powerpoint/2010/main" val="910190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Diskussion in drei Gruppen.</a:t>
            </a:r>
          </a:p>
          <a:p>
            <a:r>
              <a:rPr lang="de-AT" dirty="0"/>
              <a:t>Jede Gruppe bekommt eine Säule der Nachhaltigkeit zugeteilt und diskutiert über folgende Fragen:</a:t>
            </a:r>
          </a:p>
          <a:p>
            <a:endParaRPr lang="de-AT" dirty="0"/>
          </a:p>
          <a:p>
            <a:r>
              <a:rPr lang="de-AT" b="1" dirty="0"/>
              <a:t>Gruppe 1: Ökonomie – Nachhaltigkeit vs. Profit</a:t>
            </a:r>
            <a:endParaRPr lang="de-AT" dirty="0"/>
          </a:p>
          <a:p>
            <a:pPr>
              <a:buFont typeface="Arial" panose="020B0604020202020204" pitchFamily="34" charset="0"/>
              <a:buChar char="•"/>
            </a:pPr>
            <a:r>
              <a:rPr lang="de-AT" dirty="0"/>
              <a:t> Wo stehen wirtschaftliche Interessen im Widerspruch zu ökologischen oder sozialen Zielen?</a:t>
            </a:r>
          </a:p>
          <a:p>
            <a:pPr>
              <a:buFont typeface="Arial" panose="020B0604020202020204" pitchFamily="34" charset="0"/>
              <a:buChar char="•"/>
            </a:pPr>
            <a:r>
              <a:rPr lang="de-AT" dirty="0"/>
              <a:t> Beispiele für Unternehmen oder Branchen, die nicht nachhaltig handeln</a:t>
            </a:r>
          </a:p>
          <a:p>
            <a:pPr>
              <a:buFont typeface="Arial" panose="020B0604020202020204" pitchFamily="34" charset="0"/>
              <a:buChar char="•"/>
            </a:pPr>
            <a:r>
              <a:rPr lang="de-AT" dirty="0"/>
              <a:t> Gibt es positive Beispiele für nachhaltiges Wirtschaften?</a:t>
            </a:r>
          </a:p>
          <a:p>
            <a:r>
              <a:rPr lang="de-AT" b="1" dirty="0"/>
              <a:t>Gruppe 2: Ökologie – Umwelt retten, aber wie?</a:t>
            </a:r>
            <a:endParaRPr lang="de-AT" dirty="0"/>
          </a:p>
          <a:p>
            <a:pPr>
              <a:buFont typeface="Arial" panose="020B0604020202020204" pitchFamily="34" charset="0"/>
              <a:buChar char="•"/>
            </a:pPr>
            <a:r>
              <a:rPr lang="de-AT" dirty="0"/>
              <a:t> Warum werden Umweltziele oft nicht erreicht?</a:t>
            </a:r>
          </a:p>
          <a:p>
            <a:pPr>
              <a:buFont typeface="Arial" panose="020B0604020202020204" pitchFamily="34" charset="0"/>
              <a:buChar char="•"/>
            </a:pPr>
            <a:r>
              <a:rPr lang="de-AT" dirty="0"/>
              <a:t> Welche Herausforderungen gibt es (z. B. Klimaschutz, Ressourcenverbrauch, Umweltverschmutzung, Artensterben)?</a:t>
            </a:r>
          </a:p>
          <a:p>
            <a:pPr>
              <a:buFont typeface="Arial" panose="020B0604020202020204" pitchFamily="34" charset="0"/>
              <a:buChar char="•"/>
            </a:pPr>
            <a:r>
              <a:rPr lang="de-AT" dirty="0"/>
              <a:t> Wer trägt Verantwortung – Politik, Unternehmen oder Konsumenten?</a:t>
            </a:r>
          </a:p>
          <a:p>
            <a:r>
              <a:rPr lang="de-AT" b="1" dirty="0"/>
              <a:t>Gruppe 3: Soziales – Nachhaltigkeit für alle?</a:t>
            </a:r>
            <a:endParaRPr lang="de-AT" dirty="0"/>
          </a:p>
          <a:p>
            <a:pPr>
              <a:buFont typeface="Arial" panose="020B0604020202020204" pitchFamily="34" charset="0"/>
              <a:buChar char="•"/>
            </a:pPr>
            <a:r>
              <a:rPr lang="de-AT" dirty="0"/>
              <a:t> Wo führt unser Wirtschaftssystem zu sozialer Ungerechtigkeit?</a:t>
            </a:r>
          </a:p>
          <a:p>
            <a:pPr>
              <a:buFont typeface="Arial" panose="020B0604020202020204" pitchFamily="34" charset="0"/>
              <a:buChar char="•"/>
            </a:pPr>
            <a:r>
              <a:rPr lang="de-AT" dirty="0"/>
              <a:t> Welche Menschen oder Länder leiden besonders unter nicht-nachhaltigem Handeln?</a:t>
            </a:r>
          </a:p>
          <a:p>
            <a:pPr>
              <a:buFont typeface="Arial" panose="020B0604020202020204" pitchFamily="34" charset="0"/>
              <a:buChar char="•"/>
            </a:pPr>
            <a:r>
              <a:rPr lang="de-AT" dirty="0"/>
              <a:t> Warum ist nachhaltiges Leben für viele Menschen schwer umsetzbar?</a:t>
            </a:r>
          </a:p>
          <a:p>
            <a:endParaRPr lang="de-AT" dirty="0"/>
          </a:p>
          <a:p>
            <a:r>
              <a:rPr lang="de-AT" b="1" dirty="0"/>
              <a:t>Gemeinsame Reflexion im Klassenverband im Anschluss:</a:t>
            </a:r>
          </a:p>
          <a:p>
            <a:r>
              <a:rPr lang="de-AT" b="0" dirty="0"/>
              <a:t>Wie können wir Nachhaltigkeit in allen Bereichen besser umsetzen?</a:t>
            </a:r>
          </a:p>
          <a:p>
            <a:r>
              <a:rPr lang="de-AT" dirty="0"/>
              <a:t>Was können wir als Einzelpersonen oder Gesellschaft tun?</a:t>
            </a:r>
          </a:p>
          <a:p>
            <a:r>
              <a:rPr lang="de-AT" dirty="0"/>
              <a:t>Welche der drei Säulen ist am schwersten umzusetzen?</a:t>
            </a:r>
          </a:p>
          <a:p>
            <a:endParaRPr lang="de-AT" dirty="0"/>
          </a:p>
          <a:p>
            <a:r>
              <a:rPr lang="de-AT" u="sng" dirty="0"/>
              <a:t>Mögliche Lösungsansätze/Input für Lehrkräfte:</a:t>
            </a:r>
          </a:p>
          <a:p>
            <a:r>
              <a:rPr lang="de-AT" b="1" dirty="0"/>
              <a:t>Ökonomie – Nachhaltigkeit vs. Profit</a:t>
            </a:r>
          </a:p>
          <a:p>
            <a:r>
              <a:rPr lang="de-AT" dirty="0"/>
              <a:t>Diskussion: Ist nachhaltiges Wirtschaften mit Gewinnen vereinbar? Welche Unternehmen machen es vor?</a:t>
            </a:r>
          </a:p>
          <a:p>
            <a:r>
              <a:rPr lang="de-AT" dirty="0"/>
              <a:t>Lösungsansätze:</a:t>
            </a:r>
          </a:p>
          <a:p>
            <a:r>
              <a:rPr lang="de-AT" dirty="0"/>
              <a:t>    Nachhaltige Geschäftsmodelle fördern: Unternehmen mit Umweltzertifikaten oder Kreislaufwirtschaftssystemen belohnen.</a:t>
            </a:r>
          </a:p>
          <a:p>
            <a:r>
              <a:rPr lang="de-AT" dirty="0"/>
              <a:t>    Echte Preise einführen („True </a:t>
            </a:r>
            <a:r>
              <a:rPr lang="de-AT" dirty="0" err="1"/>
              <a:t>Cost</a:t>
            </a:r>
            <a:r>
              <a:rPr lang="de-AT" dirty="0"/>
              <a:t> Pricing“): Umwelt- und Sozialkosten in die Preise einrechnen (z. B. CO₂-Steuer, Plastiksteuer).</a:t>
            </a:r>
          </a:p>
          <a:p>
            <a:r>
              <a:rPr lang="de-AT" dirty="0"/>
              <a:t>    Gesetze &amp; Anreize für Unternehmen: Steuererleichterungen für nachhaltige Firmen, strengere Umweltauflagen für umweltschädliche Unternehmen.</a:t>
            </a:r>
          </a:p>
          <a:p>
            <a:r>
              <a:rPr lang="de-AT" dirty="0"/>
              <a:t>    Konsumentenverhalten verändern: Mehr Bewusstsein für nachhaltigen Konsum (z. B. weniger Fast Fashion, mehr regionale Produkte).</a:t>
            </a:r>
          </a:p>
          <a:p>
            <a:r>
              <a:rPr lang="de-AT" dirty="0"/>
              <a:t>    Faire Lieferketten sicherstellen: Verpflichtende Nachhaltigkeitsberichte für große Unternehmen.</a:t>
            </a:r>
          </a:p>
          <a:p>
            <a:r>
              <a:rPr lang="de-AT" b="1" dirty="0"/>
              <a:t>Ökologie – Umwelt retten, aber wie?</a:t>
            </a:r>
          </a:p>
          <a:p>
            <a:r>
              <a:rPr lang="de-AT" dirty="0"/>
              <a:t>Diskussion: Warum setzen sich Umweltziele so schwer durch? Wer ist verantwortlich – Politik, Wirtschaft oder Konsumenten?</a:t>
            </a:r>
          </a:p>
          <a:p>
            <a:r>
              <a:rPr lang="de-AT" dirty="0"/>
              <a:t>Lösungsansätze:</a:t>
            </a:r>
          </a:p>
          <a:p>
            <a:r>
              <a:rPr lang="de-AT" dirty="0"/>
              <a:t>    Umweltbewusstes Verhalten fördern: Mehr Bildung zu Nachhaltigkeit in Schulen und Unternehmen.</a:t>
            </a:r>
          </a:p>
          <a:p>
            <a:r>
              <a:rPr lang="de-AT" dirty="0"/>
              <a:t>    CO₂-Ausstoß drastisch senken: Ausbau erneuerbarer Energien, höhere CO₂-Steuern, strengere Emissionsrichtlinien.</a:t>
            </a:r>
          </a:p>
          <a:p>
            <a:r>
              <a:rPr lang="de-AT" dirty="0"/>
              <a:t>    Kreislaufwirtschaft stärken: Mehr Recycling, weniger Müll, längere Produktlebensdauer (z. B. Reparierbarkeit fördern).</a:t>
            </a:r>
          </a:p>
          <a:p>
            <a:r>
              <a:rPr lang="de-AT" dirty="0"/>
              <a:t>    Ökologisches Handeln belohnen: Förderungen für nachhaltige Unternehmen und Subventionen für klimafreundliche Technologien.</a:t>
            </a:r>
          </a:p>
          <a:p>
            <a:r>
              <a:rPr lang="de-AT" dirty="0"/>
              <a:t>    Globale Zusammenarbeit verstärken: Umweltprobleme sind global – internationale Abkommen und stärkere Kontrolle nötig.</a:t>
            </a:r>
          </a:p>
          <a:p>
            <a:r>
              <a:rPr lang="de-AT" b="1" dirty="0"/>
              <a:t>Soziales – Nachhaltigkeit für alle?</a:t>
            </a:r>
          </a:p>
          <a:p>
            <a:r>
              <a:rPr lang="de-AT" dirty="0"/>
              <a:t>Diskussion: Ist nachhaltiges Leben ein Luxusproblem? Wie kann Nachhaltigkeit sozial gerecht gestaltet werden?</a:t>
            </a:r>
          </a:p>
          <a:p>
            <a:r>
              <a:rPr lang="de-AT" dirty="0"/>
              <a:t>Lösungsansätze:</a:t>
            </a:r>
          </a:p>
          <a:p>
            <a:r>
              <a:rPr lang="de-AT" dirty="0"/>
              <a:t>    Faire Löhne &amp; Arbeitsbedingungen weltweit: Mindeststandards für Löhne und Arbeitsbedingungen durchsetzen.</a:t>
            </a:r>
          </a:p>
          <a:p>
            <a:r>
              <a:rPr lang="de-AT" dirty="0"/>
              <a:t>    Sozial gerechte Nachhaltigkeit: Umweltfreundliche Produkte und Dienstleistungen für alle leistbar machen.</a:t>
            </a:r>
          </a:p>
          <a:p>
            <a:r>
              <a:rPr lang="de-AT" dirty="0"/>
              <a:t>    Stärkere soziale Absicherung: Zugang zu Bildung, Gesundheitsversorgung und fairen Arbeitsbedingungen verbessern.</a:t>
            </a:r>
          </a:p>
          <a:p>
            <a:r>
              <a:rPr lang="de-AT" dirty="0"/>
              <a:t>    Stadtplanung &amp; Infrastruktur nachhaltiger gestalten: Mehr öffentlicher Nahverkehr, weniger Autoverkehr, bezahlbarer Wohnraum.</a:t>
            </a:r>
          </a:p>
          <a:p>
            <a:r>
              <a:rPr lang="de-AT" dirty="0"/>
              <a:t>    Bewusstseinsbildung fördern: Kampagnen und Bildungsangebote zu nachhaltigem Konsum und fairer Produktion.</a:t>
            </a:r>
          </a:p>
          <a:p>
            <a:r>
              <a:rPr lang="de-AT" b="1" dirty="0"/>
              <a:t>Weitere Diskussionsfragen für die Gruppen:</a:t>
            </a:r>
          </a:p>
          <a:p>
            <a:r>
              <a:rPr lang="de-AT" dirty="0"/>
              <a:t>    Was kann jeder Einzelne tun – und wo braucht es Politik &amp; Wirtschaft?</a:t>
            </a:r>
          </a:p>
          <a:p>
            <a:r>
              <a:rPr lang="de-AT" dirty="0"/>
              <a:t>    Ist eine „grüne Wirtschaft“ überhaupt realistisch, oder braucht es radikalere Veränderungen?</a:t>
            </a:r>
          </a:p>
          <a:p>
            <a:r>
              <a:rPr lang="de-AT" dirty="0"/>
              <a:t>    Sollten Unternehmen für Umwelt- und Sozialschäden haftbar gemacht werden?</a:t>
            </a:r>
          </a:p>
          <a:p>
            <a:r>
              <a:rPr lang="de-AT" dirty="0"/>
              <a:t>    Warum wird Nachhaltigkeit oft als teuer oder unpraktisch wahrgenommen?</a:t>
            </a:r>
          </a:p>
          <a:p>
            <a:r>
              <a:rPr lang="de-AT" dirty="0"/>
              <a:t>    Welche Länder oder Branchen sind Vorreiter in nachhaltigem Wirtschaften?</a:t>
            </a:r>
          </a:p>
          <a:p>
            <a:endParaRPr lang="de-AT" dirty="0"/>
          </a:p>
          <a:p>
            <a:r>
              <a:rPr lang="de-AT" u="sng" dirty="0"/>
              <a:t>Lernziele:</a:t>
            </a:r>
          </a:p>
          <a:p>
            <a:pPr marL="171450" indent="-171450">
              <a:buFont typeface="Arial" panose="020B0604020202020204" pitchFamily="34" charset="0"/>
              <a:buChar char="•"/>
            </a:pPr>
            <a:r>
              <a:rPr lang="de-AT" dirty="0"/>
              <a:t>Die </a:t>
            </a:r>
            <a:r>
              <a:rPr lang="de-AT" dirty="0" err="1"/>
              <a:t>Schüler:innen</a:t>
            </a:r>
            <a:r>
              <a:rPr lang="de-AT" dirty="0"/>
              <a:t> entwickeln ein fundiertes Verständnis für die drei Säulen der Nachhaltigkeit – Ökonomie, Ökologie und Soziales – sowie für deren wechselseitige Abhängigkeiten und mögliche Zielkonflikte.</a:t>
            </a:r>
          </a:p>
          <a:p>
            <a:pPr marL="171450" indent="-171450">
              <a:buFont typeface="Arial" panose="020B0604020202020204" pitchFamily="34" charset="0"/>
              <a:buChar char="•"/>
            </a:pPr>
            <a:r>
              <a:rPr lang="de-AT" dirty="0"/>
              <a:t>Sie lernen, Unternehmensstrategien und politische Maßnahmen im Hinblick auf ihre Nachhaltigkeit kritisch zu hinterfragen.</a:t>
            </a:r>
          </a:p>
          <a:p>
            <a:pPr marL="171450" indent="-171450">
              <a:buFont typeface="Arial" panose="020B0604020202020204" pitchFamily="34" charset="0"/>
              <a:buChar char="•"/>
            </a:pPr>
            <a:r>
              <a:rPr lang="de-AT" dirty="0"/>
              <a:t>Die </a:t>
            </a:r>
            <a:r>
              <a:rPr lang="de-AT" dirty="0" err="1"/>
              <a:t>Schüler:innen</a:t>
            </a:r>
            <a:r>
              <a:rPr lang="de-AT" dirty="0"/>
              <a:t> reflektieren ihre eigene Rolle als </a:t>
            </a:r>
            <a:r>
              <a:rPr lang="de-AT" dirty="0" err="1"/>
              <a:t>Konsument:innen</a:t>
            </a:r>
            <a:r>
              <a:rPr lang="de-AT" dirty="0"/>
              <a:t> und werden für ihre globale Verantwortung sensibilisiert.</a:t>
            </a:r>
          </a:p>
          <a:p>
            <a:pPr marL="171450" indent="-171450">
              <a:buFont typeface="Arial" panose="020B0604020202020204" pitchFamily="34" charset="0"/>
              <a:buChar char="•"/>
            </a:pPr>
            <a:r>
              <a:rPr lang="de-AT" dirty="0"/>
              <a:t>Als methodische Lernziele werden kritisches Denkvermögen, Teamfähigkeit sowie die Argumentationskompetenz gefördert.</a:t>
            </a:r>
          </a:p>
          <a:p>
            <a:pPr marL="171450" indent="-171450">
              <a:buFont typeface="Arial" panose="020B0604020202020204" pitchFamily="34" charset="0"/>
              <a:buChar char="•"/>
            </a:pPr>
            <a:endParaRPr lang="de-AT"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pPr marL="171450" indent="-171450">
              <a:buFont typeface="Arial" panose="020B0604020202020204" pitchFamily="34" charset="0"/>
              <a:buChar char="•"/>
            </a:pPr>
            <a:endParaRPr lang="de-AT" dirty="0"/>
          </a:p>
        </p:txBody>
      </p:sp>
      <p:sp>
        <p:nvSpPr>
          <p:cNvPr id="4" name="Slide Number Placeholder 3"/>
          <p:cNvSpPr>
            <a:spLocks noGrp="1"/>
          </p:cNvSpPr>
          <p:nvPr>
            <p:ph type="sldNum" sz="quarter" idx="5"/>
          </p:nvPr>
        </p:nvSpPr>
        <p:spPr/>
        <p:txBody>
          <a:bodyPr/>
          <a:lstStyle/>
          <a:p>
            <a:fld id="{56F06DAA-0A4E-4110-9797-3FB8CA0FEA93}" type="slidenum">
              <a:rPr lang="de-AT" smtClean="0"/>
              <a:pPr/>
              <a:t>40</a:t>
            </a:fld>
            <a:endParaRPr lang="de-AT"/>
          </a:p>
        </p:txBody>
      </p:sp>
    </p:spTree>
    <p:extLst>
      <p:ext uri="{BB962C8B-B14F-4D97-AF65-F5344CB8AC3E}">
        <p14:creationId xmlns:p14="http://schemas.microsoft.com/office/powerpoint/2010/main" val="360162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5</a:t>
            </a:fld>
            <a:endParaRPr lang="de-AT"/>
          </a:p>
        </p:txBody>
      </p:sp>
    </p:spTree>
    <p:extLst>
      <p:ext uri="{BB962C8B-B14F-4D97-AF65-F5344CB8AC3E}">
        <p14:creationId xmlns:p14="http://schemas.microsoft.com/office/powerpoint/2010/main" val="123182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anhaltende Anstieg des Güterverkehrs, insbesondere des LKW-Verkehrs, hat erhebliche Auswirkungen auf die Umwelt und das Klima.</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atin typeface="+mj-lt"/>
              </a:rPr>
              <a:t>Prognosen gehen von einer beinahe Verdoppelung des Güterverkehrs bis 2050 aus (zu 2019). (vgl. IFT 2023: S. 67)</a:t>
            </a:r>
          </a:p>
          <a:p>
            <a:endParaRPr lang="de-AT"/>
          </a:p>
          <a:p>
            <a:endParaRPr lang="de-AT"/>
          </a:p>
          <a:p>
            <a:r>
              <a:rPr lang="de-AT"/>
              <a:t>Bildquelle:</a:t>
            </a:r>
          </a:p>
          <a:p>
            <a:r>
              <a:rPr lang="en-US"/>
              <a:t>Smart Freight Centre (2024): GLEC Framework v3.1 edition, revised and updated. In: https://https://www.smartfreightcentre.org/en/our-programs/emissions-accounting/global-logistics-emissions-council/calculate-report-glec-framework/, S. 8</a:t>
            </a:r>
          </a:p>
          <a:p>
            <a:r>
              <a:rPr lang="en-US" err="1"/>
              <a:t>Basierend</a:t>
            </a:r>
            <a:r>
              <a:rPr lang="en-US"/>
              <a:t> auf: ITF (2023): ITF Transport Outlook 2023, OECD Publishing, Paris; on https://doi.org/10.1787/b6cc9ad5-en.; last viewed 25/09/2024</a:t>
            </a:r>
          </a:p>
          <a:p>
            <a:endParaRPr lang="en-US"/>
          </a:p>
          <a:p>
            <a:r>
              <a:rPr lang="en-US"/>
              <a:t>Quelle:</a:t>
            </a:r>
          </a:p>
          <a:p>
            <a:r>
              <a:rPr lang="en-US"/>
              <a:t>ITF (2023): ITF Transport Outlook 2023, OECD Publishing, Paris; on https://doi.org/10.1787/b6cc9ad5-en; </a:t>
            </a:r>
            <a:r>
              <a:rPr lang="en-US" err="1"/>
              <a:t>Abruf</a:t>
            </a:r>
            <a:r>
              <a:rPr lang="en-US"/>
              <a:t> 06.03.2025</a:t>
            </a:r>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41</a:t>
            </a:fld>
            <a:endParaRPr lang="en-AT"/>
          </a:p>
        </p:txBody>
      </p:sp>
    </p:spTree>
    <p:extLst>
      <p:ext uri="{BB962C8B-B14F-4D97-AF65-F5344CB8AC3E}">
        <p14:creationId xmlns:p14="http://schemas.microsoft.com/office/powerpoint/2010/main" val="1759283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Der Verkehrssektor ist mit rund 28%, nach dem Energie- und Industriesektor, der zweitgrößte Treibhausgasverursacher. Der Verkehrssektor ist der einzige Sektor, der seine Emissionen seit 1990 stark erhöht hat.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„Seit 1990 verzeichnet der Sektor Verkehr (inklusive nationalem Flugverkehr) mit einer Emissionszunahme von 49,6 % den höchsten Zuwachs aller Sektoren im Zeitraum 1990–2022, im Wesentlichen verursacht durch den Anstieg der Fahrleistung im Straßenverkehr.“ (Umweltbundesamt 2024: S. 138)</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Der Straßenverkehr ist für rund 99% der Emissionen im Verkehrssektor verantwortlich.</a:t>
            </a:r>
          </a:p>
          <a:p>
            <a:endParaRPr lang="de-AT"/>
          </a:p>
          <a:p>
            <a:r>
              <a:rPr lang="de-AT"/>
              <a:t>Quelle:</a:t>
            </a:r>
          </a:p>
          <a:p>
            <a:r>
              <a:rPr lang="de-AT"/>
              <a:t>Umweltbundesamt (2024): Klimaschutzbericht 2024. In: https://www.umweltbundesamt.at/fileadmin/site/publikationen/rep0913.pdf; Abruf 14.01.2025</a:t>
            </a:r>
          </a:p>
        </p:txBody>
      </p:sp>
      <p:sp>
        <p:nvSpPr>
          <p:cNvPr id="4" name="Slide Number Placeholder 3"/>
          <p:cNvSpPr>
            <a:spLocks noGrp="1"/>
          </p:cNvSpPr>
          <p:nvPr>
            <p:ph type="sldNum" sz="quarter" idx="5"/>
          </p:nvPr>
        </p:nvSpPr>
        <p:spPr/>
        <p:txBody>
          <a:bodyPr/>
          <a:lstStyle/>
          <a:p>
            <a:fld id="{56F06DAA-0A4E-4110-9797-3FB8CA0FEA93}" type="slidenum">
              <a:rPr lang="de-AT" smtClean="0"/>
              <a:pPr/>
              <a:t>42</a:t>
            </a:fld>
            <a:endParaRPr lang="de-AT"/>
          </a:p>
        </p:txBody>
      </p:sp>
    </p:spTree>
    <p:extLst>
      <p:ext uri="{BB962C8B-B14F-4D97-AF65-F5344CB8AC3E}">
        <p14:creationId xmlns:p14="http://schemas.microsoft.com/office/powerpoint/2010/main" val="1359434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Der Straßenverkehr ist für rund 99% der Emissionen im Verkehrssektor verantwortlich. (vgl. Umweltbundesamt 2024: S. 138)</a:t>
            </a:r>
          </a:p>
          <a:p>
            <a:endParaRPr lang="de-AT"/>
          </a:p>
          <a:p>
            <a:r>
              <a:rPr lang="de-AT"/>
              <a:t>Quelle:</a:t>
            </a:r>
          </a:p>
          <a:p>
            <a:r>
              <a:rPr lang="de-AT"/>
              <a:t>Umweltbundesamt (2024): Klimaschutzbericht 2024. In: https://www.umweltbundesamt.at/fileadmin/site/publikationen/rep0913.pdf; Abruf 14.01.2025</a:t>
            </a:r>
          </a:p>
        </p:txBody>
      </p:sp>
      <p:sp>
        <p:nvSpPr>
          <p:cNvPr id="4" name="Slide Number Placeholder 3"/>
          <p:cNvSpPr>
            <a:spLocks noGrp="1"/>
          </p:cNvSpPr>
          <p:nvPr>
            <p:ph type="sldNum" sz="quarter" idx="5"/>
          </p:nvPr>
        </p:nvSpPr>
        <p:spPr/>
        <p:txBody>
          <a:bodyPr/>
          <a:lstStyle/>
          <a:p>
            <a:fld id="{56F06DAA-0A4E-4110-9797-3FB8CA0FEA93}" type="slidenum">
              <a:rPr lang="de-AT" smtClean="0"/>
              <a:pPr/>
              <a:t>43</a:t>
            </a:fld>
            <a:endParaRPr lang="de-AT"/>
          </a:p>
        </p:txBody>
      </p:sp>
    </p:spTree>
    <p:extLst>
      <p:ext uri="{BB962C8B-B14F-4D97-AF65-F5344CB8AC3E}">
        <p14:creationId xmlns:p14="http://schemas.microsoft.com/office/powerpoint/2010/main" val="2440204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Güterverkehr wird als ein umweltschädlicher Bereich der Logistik identifiziert, da er mit Treibhausgasemissionen und Verkehrsüberlastung wichtige Umwelt- und Nachhaltigkeitsprobleme in Europa verursacht. Angesichts des steigenden Transportaufkommens wird der Handlungsbedarf und die Relevanz des Themas Nachhaltigkeit im Güterverkehr immer größer.</a:t>
            </a:r>
          </a:p>
          <a:p>
            <a:r>
              <a:rPr lang="de-AT"/>
              <a:t>Um diesen Problemen entgegenzuwirken, werden verschiedene Maßnahmen ergriffen. Dazu gehören geänderte Preisgestaltung, die Nutzung alternativer Treibstoffe, die Förderung der Verlagerung auf nachhaltige Verkehrsträger wie Schiene und Binnenwasserstraße sowie die vermehrte Nutzung innovativer Technologien. </a:t>
            </a:r>
          </a:p>
          <a:p>
            <a:endParaRPr lang="de-AT"/>
          </a:p>
          <a:p>
            <a:r>
              <a:rPr lang="de-AT"/>
              <a:t>Quelle: </a:t>
            </a:r>
          </a:p>
          <a:p>
            <a:r>
              <a:rPr lang="de-AT"/>
              <a:t>Europäische Kommission (2011): Weißbuch - Fahrplan zu einem einheitlichen europäischen Verkehrsraum – Hin zu einem wettbewerbsorientierten und ressourcenschonenden Verkehrssystem, S. 10 ff.</a:t>
            </a:r>
          </a:p>
          <a:p>
            <a:endParaRPr lang="de-AT"/>
          </a:p>
          <a:p>
            <a:r>
              <a:rPr lang="de-AT"/>
              <a:t>Bildquelle: </a:t>
            </a:r>
          </a:p>
          <a:p>
            <a:pPr defTabSz="955274">
              <a:defRPr/>
            </a:pPr>
            <a:r>
              <a:rPr lang="de-AT" err="1"/>
              <a:t>Flaticon</a:t>
            </a:r>
            <a:r>
              <a:rPr lang="de-AT"/>
              <a:t> (2024): https://www.flaticon.com/de/kostenlose-icons/erde; Erde Icons erstellt von </a:t>
            </a:r>
            <a:r>
              <a:rPr lang="de-AT" err="1"/>
              <a:t>Freepik</a:t>
            </a:r>
            <a:r>
              <a:rPr lang="de-AT"/>
              <a:t> – </a:t>
            </a:r>
            <a:r>
              <a:rPr lang="de-AT" err="1"/>
              <a:t>Flaticon</a:t>
            </a:r>
            <a:r>
              <a:rPr lang="de-AT"/>
              <a:t>, Abruf 08.07.2024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44</a:t>
            </a:fld>
            <a:endParaRPr lang="en-AT"/>
          </a:p>
        </p:txBody>
      </p:sp>
    </p:spTree>
    <p:extLst>
      <p:ext uri="{BB962C8B-B14F-4D97-AF65-F5344CB8AC3E}">
        <p14:creationId xmlns:p14="http://schemas.microsoft.com/office/powerpoint/2010/main" val="1004141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543B0-623D-1933-CBE5-000B6D990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0C263-AD8C-1557-02E8-F043B55BC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7DE3-B976-F621-3EC7-1D32B05FFC79}"/>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D40FFF92-7096-268F-02A9-8592C3F1D68F}"/>
              </a:ext>
            </a:extLst>
          </p:cNvPr>
          <p:cNvSpPr>
            <a:spLocks noGrp="1"/>
          </p:cNvSpPr>
          <p:nvPr>
            <p:ph type="sldNum" sz="quarter" idx="5"/>
          </p:nvPr>
        </p:nvSpPr>
        <p:spPr/>
        <p:txBody>
          <a:bodyPr/>
          <a:lstStyle/>
          <a:p>
            <a:fld id="{23212CE9-4559-481E-B405-0C43FBE97BC7}" type="slidenum">
              <a:rPr lang="de-AT" smtClean="0"/>
              <a:t>45</a:t>
            </a:fld>
            <a:endParaRPr lang="de-AT"/>
          </a:p>
        </p:txBody>
      </p:sp>
    </p:spTree>
    <p:extLst>
      <p:ext uri="{BB962C8B-B14F-4D97-AF65-F5344CB8AC3E}">
        <p14:creationId xmlns:p14="http://schemas.microsoft.com/office/powerpoint/2010/main" val="2051348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a:t>Brainstorming im Klassenverband als interaktiver Einstieg ins Thema. Konkrete Trends und Innovationen im Logistiksektor werden auf den folgenden Folien vorgestellt.</a:t>
            </a:r>
          </a:p>
          <a:p>
            <a:pPr algn="l" rtl="0" fontAlgn="base"/>
            <a:endParaRPr lang="de-AT" b="0" i="0">
              <a:solidFill>
                <a:srgbClr val="444444"/>
              </a:solidFill>
              <a:effectLst/>
              <a:latin typeface="Calibri" panose="020F0502020204030204" pitchFamily="34" charset="0"/>
            </a:endParaRPr>
          </a:p>
          <a:p>
            <a:pPr algn="l" rtl="0" fontAlgn="base"/>
            <a:endParaRPr lang="de-AT" b="0" i="0">
              <a:solidFill>
                <a:srgbClr val="444444"/>
              </a:solidFill>
              <a:effectLst/>
              <a:latin typeface="Calibri" panose="020F0502020204030204" pitchFamily="34" charset="0"/>
            </a:endParaRPr>
          </a:p>
          <a:p>
            <a:pPr algn="l" rtl="0" fontAlgn="base"/>
            <a:r>
              <a:rPr lang="de-AT" b="0" i="0" u="none" strike="noStrike">
                <a:solidFill>
                  <a:srgbClr val="000000"/>
                </a:solidFill>
                <a:effectLst/>
                <a:latin typeface="Calibri" panose="020F0502020204030204" pitchFamily="34" charset="0"/>
              </a:rPr>
              <a:t>Bildquelle: </a:t>
            </a:r>
            <a:r>
              <a:rPr lang="en-US" b="0" i="0">
                <a:solidFill>
                  <a:srgbClr val="444444"/>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a:t>Bild: </a:t>
            </a: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endParaRPr lang="de-AT"/>
          </a:p>
        </p:txBody>
      </p:sp>
      <p:sp>
        <p:nvSpPr>
          <p:cNvPr id="4" name="Foliennummernplatzhalter 3"/>
          <p:cNvSpPr>
            <a:spLocks noGrp="1"/>
          </p:cNvSpPr>
          <p:nvPr>
            <p:ph type="sldNum" sz="quarter" idx="5"/>
          </p:nvPr>
        </p:nvSpPr>
        <p:spPr/>
        <p:txBody>
          <a:bodyPr/>
          <a:lstStyle/>
          <a:p>
            <a:fld id="{DBFE874C-8D49-984A-A665-1F64AC7A6923}" type="slidenum">
              <a:rPr lang="en-AT" smtClean="0"/>
              <a:pPr/>
              <a:t>46</a:t>
            </a:fld>
            <a:endParaRPr lang="en-AT"/>
          </a:p>
        </p:txBody>
      </p:sp>
    </p:spTree>
    <p:extLst>
      <p:ext uri="{BB962C8B-B14F-4D97-AF65-F5344CB8AC3E}">
        <p14:creationId xmlns:p14="http://schemas.microsoft.com/office/powerpoint/2010/main" val="4074599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a:t>DHL </a:t>
            </a:r>
            <a:r>
              <a:rPr lang="de-AT" b="1" err="1"/>
              <a:t>Logistics</a:t>
            </a:r>
            <a:r>
              <a:rPr lang="de-AT" b="1"/>
              <a:t> Trend Radar</a:t>
            </a:r>
            <a:r>
              <a:rPr lang="de-AT"/>
              <a:t> ist eine visuelle Übersicht über aktuelle und zukünftige Trends, die die Logistikbranche beeinflussen.</a:t>
            </a:r>
          </a:p>
          <a:p>
            <a:r>
              <a:rPr lang="de-AT"/>
              <a:t>Eine interaktive Ansicht ist verfügbar unter: https://www.dhl.com/de-en/home/innovation-in-logistics/logistics-trend-radar.html</a:t>
            </a:r>
          </a:p>
          <a:p>
            <a:endParaRPr lang="de-AT"/>
          </a:p>
          <a:p>
            <a:r>
              <a:rPr lang="de-AT"/>
              <a:t>Die Gliederung des Radars erfolgt in zwei Hauptbereiche:</a:t>
            </a:r>
          </a:p>
          <a:p>
            <a:pPr marL="171450" indent="-171450">
              <a:buFont typeface="Arial" panose="020B0604020202020204" pitchFamily="34" charset="0"/>
              <a:buChar char="•"/>
            </a:pPr>
            <a:r>
              <a:rPr lang="de-AT"/>
              <a:t>Technologietrends (blau) auf der rechten Seite</a:t>
            </a:r>
          </a:p>
          <a:p>
            <a:pPr marL="171450" indent="-171450">
              <a:buFont typeface="Arial" panose="020B0604020202020204" pitchFamily="34" charset="0"/>
              <a:buChar char="•"/>
            </a:pPr>
            <a:r>
              <a:rPr lang="de-AT"/>
              <a:t>Soziale &amp; wirtschaftliche Trends (grün) auf der linken Seite</a:t>
            </a:r>
          </a:p>
          <a:p>
            <a:pPr marL="0" indent="0">
              <a:buFont typeface="Arial" panose="020B0604020202020204" pitchFamily="34" charset="0"/>
              <a:buNone/>
            </a:pPr>
            <a:r>
              <a:rPr lang="de-AT"/>
              <a:t>…und zwei Achsen:</a:t>
            </a:r>
          </a:p>
          <a:p>
            <a:pPr marL="171450" indent="-171450">
              <a:buFont typeface="Arial" panose="020B0604020202020204" pitchFamily="34" charset="0"/>
              <a:buChar char="•"/>
            </a:pPr>
            <a:r>
              <a:rPr lang="de-AT"/>
              <a:t>Horizontale Achse: Zeit bis zur breiten Umsetzung des Trends (von „Jetzt“ bis „in 10 Jahren“)</a:t>
            </a:r>
          </a:p>
          <a:p>
            <a:pPr marL="171450" indent="-171450">
              <a:buFont typeface="Arial" panose="020B0604020202020204" pitchFamily="34" charset="0"/>
              <a:buChar char="•"/>
            </a:pPr>
            <a:r>
              <a:rPr lang="de-AT"/>
              <a:t>Vertikale Achse: Einschätzung des Einflusses (Impact) – von niedrig bis hoch</a:t>
            </a:r>
          </a:p>
          <a:p>
            <a:pPr marL="0" indent="0">
              <a:buFont typeface="Arial" panose="020B0604020202020204" pitchFamily="34" charset="0"/>
              <a:buNone/>
            </a:pPr>
            <a:endParaRPr lang="de-AT"/>
          </a:p>
          <a:p>
            <a:pPr marL="0" indent="0">
              <a:buFont typeface="Arial" panose="020B0604020202020204" pitchFamily="34" charset="0"/>
              <a:buNone/>
            </a:pPr>
            <a:r>
              <a:rPr lang="de-AT"/>
              <a:t>Beispiele für Trends mit hohem Einfluss:</a:t>
            </a:r>
          </a:p>
          <a:p>
            <a:pPr marL="171450" indent="-171450">
              <a:buFont typeface="Arial" panose="020B0604020202020204" pitchFamily="34" charset="0"/>
              <a:buChar char="•"/>
            </a:pPr>
            <a:r>
              <a:rPr lang="de-AT"/>
              <a:t>Weiterentwicklung des E-Commerce (Neue Liefermodelle, steigende Kundenerwartungen, z. B. Same-Day-</a:t>
            </a:r>
            <a:r>
              <a:rPr lang="de-AT" err="1"/>
              <a:t>Delivery</a:t>
            </a:r>
            <a:r>
              <a:rPr lang="de-AT"/>
              <a:t>)</a:t>
            </a:r>
          </a:p>
          <a:p>
            <a:pPr marL="171450" indent="-171450">
              <a:buFont typeface="Arial" panose="020B0604020202020204" pitchFamily="34" charset="0"/>
              <a:buChar char="•"/>
            </a:pPr>
            <a:r>
              <a:rPr lang="de-AT"/>
              <a:t>Künstliche Intelligenz &amp; erweiterte Datenanalysen (Automatisierte Entscheidungen, Prognosen, Prozessoptimierung)</a:t>
            </a:r>
          </a:p>
          <a:p>
            <a:pPr marL="171450" indent="-171450">
              <a:buFont typeface="Arial" panose="020B0604020202020204" pitchFamily="34" charset="0"/>
              <a:buChar char="•"/>
            </a:pPr>
            <a:r>
              <a:rPr lang="de-AT"/>
              <a:t>Infrastruktur für erneuerbare Energien (Stromversorgung von Lagern, Fahrzeugen und Anlagen durch grüne Energie)</a:t>
            </a:r>
          </a:p>
          <a:p>
            <a:pPr marL="171450" indent="-171450">
              <a:buFont typeface="Arial" panose="020B0604020202020204" pitchFamily="34" charset="0"/>
              <a:buChar char="•"/>
            </a:pPr>
            <a:r>
              <a:rPr lang="de-AT"/>
              <a:t>Mobile und stationäre Robotik (Automatisierung in Lagern, z. B. autonome Fahrzeuge, Kommissionier-Roboter, digitale Zwillinge)</a:t>
            </a:r>
          </a:p>
          <a:p>
            <a:pPr marL="171450" indent="-171450">
              <a:buFont typeface="Arial" panose="020B0604020202020204" pitchFamily="34" charset="0"/>
              <a:buChar char="•"/>
            </a:pPr>
            <a:r>
              <a:rPr lang="de-AT"/>
              <a:t>Elektrifizierung von Fahrzeugen (E-LKWs und emissionsfreie Zustellung in Städten)</a:t>
            </a:r>
          </a:p>
          <a:p>
            <a:pPr marL="171450" indent="-171450">
              <a:buFont typeface="Arial" panose="020B0604020202020204" pitchFamily="34" charset="0"/>
              <a:buChar char="•"/>
            </a:pPr>
            <a:r>
              <a:rPr lang="de-AT"/>
              <a:t>Cybersicherheit 2.0 (Neue Sicherheitsstandards gegen komplexere Cyberangriffe)</a:t>
            </a:r>
          </a:p>
          <a:p>
            <a:pPr marL="171450" indent="-171450">
              <a:buFont typeface="Arial" panose="020B0604020202020204" pitchFamily="34" charset="0"/>
              <a:buChar char="•"/>
            </a:pPr>
            <a:endParaRPr lang="de-AT"/>
          </a:p>
          <a:p>
            <a:pPr marL="0" indent="0">
              <a:buFont typeface="Arial" panose="020B0604020202020204" pitchFamily="34" charset="0"/>
              <a:buNone/>
            </a:pPr>
            <a:r>
              <a:rPr lang="de-AT"/>
              <a:t>Fazit:</a:t>
            </a:r>
          </a:p>
          <a:p>
            <a:pPr marL="171450" indent="-171450">
              <a:buFont typeface="Arial" panose="020B0604020202020204" pitchFamily="34" charset="0"/>
              <a:buChar char="•"/>
            </a:pPr>
            <a:r>
              <a:rPr lang="de-AT"/>
              <a:t>Nachhaltigkeit, Digitalisierung und Automatisierung sind die zentralen Treiber.</a:t>
            </a:r>
          </a:p>
          <a:p>
            <a:pPr marL="171450" indent="-171450">
              <a:buFont typeface="Arial" panose="020B0604020202020204" pitchFamily="34" charset="0"/>
              <a:buChar char="•"/>
            </a:pPr>
            <a:r>
              <a:rPr lang="de-AT"/>
              <a:t>Trends wie Künstliche Intelligenz, elektrische Fahrzeuge und Robotik verändern die Branche grundlegend.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a:t>Logistikunternehmen müssen sich sowohl technologisch als auch gesellschaftlich weiterentwickeln, um zukunftsfähig zu bleiben und eine attraktive Arbeitsumgebung sicherzustellen.</a:t>
            </a:r>
          </a:p>
          <a:p>
            <a:pPr marL="171450" indent="-171450">
              <a:buFont typeface="Arial" panose="020B0604020202020204" pitchFamily="34" charset="0"/>
              <a:buChar char="•"/>
            </a:pPr>
            <a:endParaRPr lang="de-AT"/>
          </a:p>
          <a:p>
            <a:endParaRPr lang="de-AT"/>
          </a:p>
          <a:p>
            <a:r>
              <a:rPr lang="de-AT"/>
              <a:t>Quelle:</a:t>
            </a:r>
          </a:p>
          <a:p>
            <a:r>
              <a:rPr lang="de-AT" err="1"/>
              <a:t>Dorhmann</a:t>
            </a:r>
            <a:r>
              <a:rPr lang="de-AT"/>
              <a:t>, Klaus et. al. (2024): </a:t>
            </a:r>
            <a:r>
              <a:rPr lang="de-AT" err="1"/>
              <a:t>Logistics</a:t>
            </a:r>
            <a:r>
              <a:rPr lang="de-AT"/>
              <a:t> Trend Radar 7.0. DHL Group. In: https://www.dhl.com/de-en/home/innovation-in-logistics/logistics-trend-radar.html; Abruf 06.05.2025</a:t>
            </a:r>
          </a:p>
        </p:txBody>
      </p:sp>
      <p:sp>
        <p:nvSpPr>
          <p:cNvPr id="4" name="Slide Number Placeholder 3"/>
          <p:cNvSpPr>
            <a:spLocks noGrp="1"/>
          </p:cNvSpPr>
          <p:nvPr>
            <p:ph type="sldNum" sz="quarter" idx="5"/>
          </p:nvPr>
        </p:nvSpPr>
        <p:spPr/>
        <p:txBody>
          <a:bodyPr/>
          <a:lstStyle/>
          <a:p>
            <a:fld id="{23212CE9-4559-481E-B405-0C43FBE97BC7}" type="slidenum">
              <a:rPr lang="de-AT" smtClean="0"/>
              <a:t>47</a:t>
            </a:fld>
            <a:endParaRPr lang="de-AT"/>
          </a:p>
        </p:txBody>
      </p:sp>
    </p:spTree>
    <p:extLst>
      <p:ext uri="{BB962C8B-B14F-4D97-AF65-F5344CB8AC3E}">
        <p14:creationId xmlns:p14="http://schemas.microsoft.com/office/powerpoint/2010/main" val="823017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effectLst/>
                <a:latin typeface="Söhne"/>
              </a:rPr>
              <a:t>Die Europäische Union hat sich zum Ziel gesetzt, bis 2030 30 % des Güterverkehrs, der eine Transportdistanz von 300 km überschreitet, auf alternative Verkehrsträger wie Schiene oder Binnenwasser zu verlagern. Bis 2050 soll dieser Anteil sogar auf über 50 % steigen, um langfristig eine Reduktion der CO</a:t>
            </a:r>
            <a:r>
              <a:rPr lang="de-AT" b="0" i="0" baseline="-25000">
                <a:effectLst/>
                <a:latin typeface="Söhne"/>
              </a:rPr>
              <a:t>2</a:t>
            </a:r>
            <a:r>
              <a:rPr lang="de-AT" b="0" i="0">
                <a:effectLst/>
                <a:latin typeface="Söhne"/>
              </a:rPr>
              <a:t>-Emissionen im Güterverkehr zu erreichen.</a:t>
            </a:r>
          </a:p>
          <a:p>
            <a:br>
              <a:rPr lang="de-AT"/>
            </a:br>
            <a:endParaRPr lang="de-AT"/>
          </a:p>
          <a:p>
            <a:r>
              <a:rPr lang="de-AT"/>
              <a:t>Quelle: </a:t>
            </a:r>
          </a:p>
          <a:p>
            <a:r>
              <a:rPr lang="de-AT"/>
              <a:t>Europäische Kommission (2011): Weißbuch - Fahrplan zu einem einheitlichen europäischen Verkehrsraum – Hin zu einem wettbewerbsorientierten und ressourcenschonenden Verkehrssystem, S. 10 ff.</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48</a:t>
            </a:fld>
            <a:endParaRPr lang="en-AT"/>
          </a:p>
        </p:txBody>
      </p:sp>
    </p:spTree>
    <p:extLst>
      <p:ext uri="{BB962C8B-B14F-4D97-AF65-F5344CB8AC3E}">
        <p14:creationId xmlns:p14="http://schemas.microsoft.com/office/powerpoint/2010/main" val="2987946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Als alternative Antriebsart gewinnt die Elektromobilität auch in der Logistikbranche an Bedeutung. Sie ermöglicht eine Reduktion von Emissionen und Lärmbelastung. Insbesondere in der urbanen Logistik eignet sich der Einsatz von E-Fahrzeugen, da die Fahrtlängen kürzer und die Lade- und Abladestellen gut planbar sind. Begrenzte Reichweiten, Ladezeiten und die Ladeinfrastruktur stellen insbesondere im außerstädtischen Bereich eine Herausforderung dar, ebenfalls die höheren Anschaffungskosten eines E-Fahrzeuges im Vergleich zu einem Fahrzeug mit Verbrennungsmotor. Durch Digitalisierung, autonomes Fahren und alternative Energiequellen ergibt dich für die Zukunft aber noch weiteres Potential.</a:t>
            </a:r>
          </a:p>
          <a:p>
            <a:endParaRPr lang="de-AT"/>
          </a:p>
          <a:p>
            <a:r>
              <a:rPr lang="de-AT"/>
              <a:t>Quelle:</a:t>
            </a:r>
          </a:p>
          <a:p>
            <a:r>
              <a:rPr lang="de-AT"/>
              <a:t>Fraunhofer IML (2025): https://www.iml.fraunhofer.de/de/abteilungen/b3/verkehrslogistik/alternative_antriebe.html; Abruf 06.05.2025</a:t>
            </a:r>
          </a:p>
          <a:p>
            <a:endParaRPr lang="de-AT"/>
          </a:p>
          <a:p>
            <a:r>
              <a:rPr lang="de-AT"/>
              <a:t>Bildquelle:</a:t>
            </a:r>
          </a:p>
          <a:p>
            <a:r>
              <a:rPr lang="de-AT" err="1"/>
              <a:t>Flaticon</a:t>
            </a:r>
            <a:r>
              <a:rPr lang="de-AT"/>
              <a:t> (2024): </a:t>
            </a:r>
            <a:r>
              <a:rPr lang="en-US"/>
              <a:t>https://www.flaticon.com/free-icons/ecology-and-environment; Ecology and environment icons created by </a:t>
            </a:r>
            <a:r>
              <a:rPr lang="en-US" err="1"/>
              <a:t>Freepik</a:t>
            </a:r>
            <a:r>
              <a:rPr lang="en-US"/>
              <a:t> – </a:t>
            </a:r>
            <a:r>
              <a:rPr lang="en-US" err="1"/>
              <a:t>Flaticon</a:t>
            </a:r>
            <a:r>
              <a:rPr lang="en-US"/>
              <a:t>;</a:t>
            </a:r>
            <a:r>
              <a:rPr lang="de-AT"/>
              <a:t> Abruf 13.06.2024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49</a:t>
            </a:fld>
            <a:endParaRPr lang="en-AT"/>
          </a:p>
        </p:txBody>
      </p:sp>
    </p:spTree>
    <p:extLst>
      <p:ext uri="{BB962C8B-B14F-4D97-AF65-F5344CB8AC3E}">
        <p14:creationId xmlns:p14="http://schemas.microsoft.com/office/powerpoint/2010/main" val="3534623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effectLst/>
                <a:latin typeface="Söhne"/>
              </a:rPr>
              <a:t>Durch den Ausbau der Industrie 4.0 und dem allgemeinen Einzug der Digitalisierung in der Gesellschaft, sehen sich auch die Lieferketten insbesondere die Logistik mit der Digitalisierung konfrontiert. Die Umsetzung der Digitalisierung wird als Logistik 4.0 oder „Digital </a:t>
            </a:r>
            <a:r>
              <a:rPr lang="de-AT" b="0" i="0" err="1">
                <a:effectLst/>
                <a:latin typeface="Söhne"/>
              </a:rPr>
              <a:t>Logistics</a:t>
            </a:r>
            <a:r>
              <a:rPr lang="de-AT" b="0" i="0">
                <a:effectLst/>
                <a:latin typeface="Söhne"/>
              </a:rPr>
              <a:t>“ bezeichnet, darunter versteht sich die Integration von modernen und intelligenten Systemen innerhalb der Prozesskette in der Logistik um die Akteure innerhalb einer Lieferkette und deren Prozesse zu vernetzen. </a:t>
            </a:r>
          </a:p>
          <a:p>
            <a:pPr algn="l"/>
            <a:r>
              <a:rPr lang="de-AT" b="0" i="0">
                <a:effectLst/>
                <a:latin typeface="Söhne"/>
              </a:rPr>
              <a:t>Der Fokus mit Logistik 4.0 wird auf Effizienz- und Effektivitätsverbesserung gelegt, damit beschreibt man den Ausbau der Transparenz, Automatisierungsgrad und die Flexibilität. Durch den Einfluss der Digitalisierung können herkömmliche Wertschöpfungsketten zu Wertschöpfungsnetzwerke ausgebaut werden, wobei hierfür das nötige Vertrauen benötigt wird um Daten mit dem gesamten Netzwerk zu teilen. </a:t>
            </a:r>
          </a:p>
          <a:p>
            <a:pPr algn="l"/>
            <a:r>
              <a:rPr lang="de-AT" b="0" i="0">
                <a:effectLst/>
                <a:latin typeface="Söhne"/>
              </a:rPr>
              <a:t>Die Integration von Logistik 4.0 erfolgt in sämtlichen Wertschöpfungsbereichen der Logistik, beginnend mit der Beschaffungs- und Lagerlogistik, über die Distributions- und Transportlogistik, als auch die Produktionslogistik, die Informationslogistik gewinnt innerhalb der Wertschöpfung mehr und mehr Bedeutung durch die Digitalisierung.</a:t>
            </a:r>
            <a:endParaRPr lang="de-AT"/>
          </a:p>
          <a:p>
            <a:endParaRPr lang="de-AT"/>
          </a:p>
          <a:p>
            <a:r>
              <a:rPr lang="de-AT"/>
              <a:t>Quelle:</a:t>
            </a:r>
          </a:p>
          <a:p>
            <a:r>
              <a:rPr lang="de-AT"/>
              <a:t>Gabler Wirtschaftslexikon (2025): https://wirtschaftslexikon.gabler.de/definition/logistik-40-54203; Abruf 06.05.2025</a:t>
            </a:r>
          </a:p>
          <a:p>
            <a:endParaRPr lang="de-AT"/>
          </a:p>
          <a:p>
            <a:r>
              <a:rPr lang="de-AT"/>
              <a:t>Bildquelle:</a:t>
            </a:r>
          </a:p>
          <a:p>
            <a:r>
              <a:rPr lang="de-AT" err="1"/>
              <a:t>Flaticon</a:t>
            </a:r>
            <a:r>
              <a:rPr lang="de-AT"/>
              <a:t> (2024): </a:t>
            </a:r>
            <a:r>
              <a:rPr lang="en-US"/>
              <a:t>https://www.flaticon.com/free-icons/networking; Networking icons created by </a:t>
            </a:r>
            <a:r>
              <a:rPr lang="en-US" err="1"/>
              <a:t>Freepik</a:t>
            </a:r>
            <a:r>
              <a:rPr lang="en-US"/>
              <a:t> ; </a:t>
            </a:r>
            <a:r>
              <a:rPr lang="en-US" err="1"/>
              <a:t>Abruf</a:t>
            </a:r>
            <a:r>
              <a:rPr lang="en-US"/>
              <a:t> 10.09.2024</a:t>
            </a:r>
            <a:endParaRPr lang="de-AT"/>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50</a:t>
            </a:fld>
            <a:endParaRPr lang="en-AT"/>
          </a:p>
        </p:txBody>
      </p:sp>
    </p:spTree>
    <p:extLst>
      <p:ext uri="{BB962C8B-B14F-4D97-AF65-F5344CB8AC3E}">
        <p14:creationId xmlns:p14="http://schemas.microsoft.com/office/powerpoint/2010/main" val="210256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a:t>Als Einstieg zum Thema „Logistik“ kann eine Diskussion dienen.  </a:t>
            </a:r>
          </a:p>
          <a:p>
            <a:endParaRPr lang="de-AT" baseline="0" dirty="0"/>
          </a:p>
          <a:p>
            <a:r>
              <a:rPr lang="de-AT" baseline="0" dirty="0"/>
              <a:t>Logistik sorgt dafür, dass der Konsument/die Konsumentin im Lebensmittelhandel eine Auswahl an unterschiedlichen Lebensmitteln hat und diese auch in ausreichender Menge vorhanden sind. Dabei müssen unterschiedliche Herausforderungen gemeistert werden, wie beispielsweise eine durchgehende Kühlkette bei Milchprodukten gewährleistet werden. </a:t>
            </a:r>
          </a:p>
          <a:p>
            <a:endParaRPr lang="de-AT" baseline="0" dirty="0"/>
          </a:p>
          <a:p>
            <a:pPr defTabSz="913028"/>
            <a:r>
              <a:rPr lang="de-AT" b="1" baseline="0" dirty="0"/>
              <a:t>Mögliche Diskussionsfragen (5-10 Minuten Diskussion)</a:t>
            </a:r>
            <a:r>
              <a:rPr lang="de-AT" baseline="0" dirty="0"/>
              <a:t>: </a:t>
            </a:r>
          </a:p>
          <a:p>
            <a:pPr defTabSz="913028"/>
            <a:endParaRPr lang="de-AT" baseline="0" dirty="0"/>
          </a:p>
          <a:p>
            <a:pPr defTabSz="913028"/>
            <a:r>
              <a:rPr lang="de-AT" baseline="0" dirty="0"/>
              <a:t>Welche Herausforderungen gibt es noch im Lebensmittelhandel im Zusammenhang mit Logistik?</a:t>
            </a:r>
          </a:p>
          <a:p>
            <a:r>
              <a:rPr lang="de-AT" b="1" baseline="0" dirty="0"/>
              <a:t>Input- mögliche Diskussionspunkte:</a:t>
            </a:r>
          </a:p>
          <a:p>
            <a:pPr marL="171193" indent="-171193">
              <a:buFont typeface="Arial" panose="020B0604020202020204" pitchFamily="34" charset="0"/>
              <a:buChar char="•"/>
            </a:pPr>
            <a:r>
              <a:rPr lang="de-AT" baseline="0" dirty="0"/>
              <a:t>Mindesthaltbarkeitsdaten müssen beachtet werden</a:t>
            </a:r>
          </a:p>
          <a:p>
            <a:pPr marL="171193" indent="-171193">
              <a:buFont typeface="Arial" panose="020B0604020202020204" pitchFamily="34" charset="0"/>
              <a:buChar char="•"/>
            </a:pPr>
            <a:r>
              <a:rPr lang="de-AT" baseline="0" dirty="0"/>
              <a:t>Qualität der Ware muss gewährleistet werden</a:t>
            </a:r>
          </a:p>
          <a:p>
            <a:pPr defTabSz="913028"/>
            <a:endParaRPr lang="de-AT" baseline="0" dirty="0"/>
          </a:p>
          <a:p>
            <a:pPr defTabSz="913028"/>
            <a:r>
              <a:rPr lang="de-AT" baseline="0" dirty="0"/>
              <a:t>Wie beeinflussen Aktionen (2+1 gratis) die Logistik?</a:t>
            </a:r>
          </a:p>
          <a:p>
            <a:r>
              <a:rPr lang="de-AT" b="1" baseline="0" dirty="0"/>
              <a:t>Input- mögliche Diskussionspunkte:</a:t>
            </a:r>
          </a:p>
          <a:p>
            <a:pPr marL="171193" indent="-171193">
              <a:buFont typeface="Arial" panose="020B0604020202020204" pitchFamily="34" charset="0"/>
              <a:buChar char="•"/>
            </a:pPr>
            <a:r>
              <a:rPr lang="de-AT" baseline="0" dirty="0"/>
              <a:t>Zusätzliche Mengen müssen transportiert werden und termingerecht verfügbar sein</a:t>
            </a:r>
          </a:p>
          <a:p>
            <a:pPr marL="171193" indent="-171193">
              <a:buFont typeface="Arial" panose="020B0604020202020204" pitchFamily="34" charset="0"/>
              <a:buChar char="•"/>
            </a:pPr>
            <a:r>
              <a:rPr lang="de-AT" baseline="0" dirty="0"/>
              <a:t>Entsprechende Regalflächen im Supermarkt müssen zur Verfügung stehen</a:t>
            </a:r>
          </a:p>
          <a:p>
            <a:pPr marL="171193" indent="-171193">
              <a:buFont typeface="Arial" panose="020B0604020202020204" pitchFamily="34" charset="0"/>
              <a:buChar char="•"/>
            </a:pPr>
            <a:endParaRPr lang="de-AT" baseline="0" dirty="0"/>
          </a:p>
          <a:p>
            <a:pPr defTabSz="913028"/>
            <a:r>
              <a:rPr lang="de-AT" b="0" baseline="0" dirty="0"/>
              <a:t>Warm-up Diskussion zum Einstieg ins Thema</a:t>
            </a:r>
          </a:p>
          <a:p>
            <a:pPr defTabSz="913028"/>
            <a:endParaRPr lang="de-AT" b="0" baseline="0" dirty="0"/>
          </a:p>
          <a:p>
            <a:r>
              <a:rPr lang="de-AT" b="1" baseline="0" dirty="0"/>
              <a:t>Input- mögliche Diskussionspunkte:</a:t>
            </a:r>
          </a:p>
          <a:p>
            <a:pPr marL="171193" marR="0" lvl="0" indent="-1711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0" baseline="0" dirty="0"/>
              <a:t>Globale Lieferketten für Lebensmittel</a:t>
            </a:r>
          </a:p>
          <a:p>
            <a:pPr marL="171193" marR="0" lvl="0" indent="-1711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0" baseline="0" dirty="0"/>
              <a:t>Welche Herausforderungen gibt es bei der Belieferung von Supermärkten? </a:t>
            </a:r>
            <a:endParaRPr lang="de-AT" baseline="0" dirty="0"/>
          </a:p>
          <a:p>
            <a:pPr marL="171193" indent="-171193">
              <a:buFont typeface="Arial" panose="020B0604020202020204" pitchFamily="34" charset="0"/>
              <a:buChar char="•"/>
            </a:pPr>
            <a:r>
              <a:rPr lang="de-AT" baseline="0" dirty="0"/>
              <a:t>Supermärkte in der Innenstadt sind schwer zugänglich für große Lkws</a:t>
            </a:r>
          </a:p>
          <a:p>
            <a:pPr marL="171193" indent="-171193">
              <a:buFont typeface="Arial" panose="020B0604020202020204" pitchFamily="34" charset="0"/>
              <a:buChar char="•"/>
            </a:pPr>
            <a:r>
              <a:rPr lang="de-AT" baseline="0" dirty="0"/>
              <a:t>Durchgehende Kühlkette muss gewährleistet werden</a:t>
            </a:r>
          </a:p>
          <a:p>
            <a:pPr marL="0" indent="0">
              <a:buFont typeface="Arial" panose="020B0604020202020204" pitchFamily="34" charset="0"/>
              <a:buNone/>
            </a:pPr>
            <a:endParaRPr lang="de-DE" baseline="0" dirty="0"/>
          </a:p>
          <a:p>
            <a:r>
              <a:rPr lang="de-AT" sz="1200" b="0" i="0" u="none" strike="noStrike" kern="1200" baseline="0" dirty="0">
                <a:solidFill>
                  <a:schemeClr val="tx1"/>
                </a:solidFill>
                <a:latin typeface="Corbel" panose="020B0503020204020204" pitchFamily="34" charset="0"/>
                <a:ea typeface="+mn-ea"/>
                <a:cs typeface="+mn-cs"/>
              </a:rPr>
              <a:t>Bildquelle:</a:t>
            </a:r>
          </a:p>
          <a:p>
            <a:r>
              <a:rPr lang="de-AT" sz="1200" b="0" i="0" u="none" strike="noStrike" kern="1200" baseline="0" dirty="0">
                <a:solidFill>
                  <a:schemeClr val="tx1"/>
                </a:solidFill>
                <a:latin typeface="Corbel" panose="020B0503020204020204" pitchFamily="34" charset="0"/>
                <a:ea typeface="+mn-ea"/>
                <a:cs typeface="+mn-cs"/>
              </a:rPr>
              <a:t>Pixabay (2025): https://pixabay.com/photos/supermarket-stalls-coolers-market-949913/; Abruf 04.02.2025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6</a:t>
            </a:fld>
            <a:endParaRPr lang="de-AT"/>
          </a:p>
        </p:txBody>
      </p:sp>
    </p:spTree>
    <p:extLst>
      <p:ext uri="{BB962C8B-B14F-4D97-AF65-F5344CB8AC3E}">
        <p14:creationId xmlns:p14="http://schemas.microsoft.com/office/powerpoint/2010/main" val="2529312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Das belgische Unternehmen SEAFAR wurde 2018 in Antwerpen gegründet und ist spezialisiert auf die Entwicklung und betriebliche Integration von Technologien für den ferngesteuerten Betrieb in der Schifffahrt. In 3 modernen Kontrollzentren in Antwerpen, Charleroi und Duisburg werden die Schiffe gesteuert. Die Automatisierung der Schiffe erfolgt stufenweise und im Einklang mit den örtlichen Regulierungsbehörden. Es sind sowohl ferngesteuerte Schiffe mit Vollbesatzung im Einsatz als auch Schiffe mit reduzierter Besatzung. Der Betrieb erfolgt ferngesteuert, die Navigation durch die Besatzung an Bord. Durch Technologien, Objekterkennung und Datenerfassung kann die Besatzung an Bord unterstützt und die Sicherheit erhöht werden. Auf derzeit zwei Strecken in Belgien werden auch ferngesteuerte Schiffe ohne Besatzung an Bord getestet.</a:t>
            </a:r>
          </a:p>
          <a:p>
            <a:endParaRPr lang="de-AT"/>
          </a:p>
          <a:p>
            <a:r>
              <a:rPr lang="de-AT"/>
              <a:t>Quelle:</a:t>
            </a:r>
          </a:p>
          <a:p>
            <a:pPr algn="l"/>
            <a:r>
              <a:rPr lang="de-AT"/>
              <a:t>SEAFAR Unternehmenspräsentation (2024)</a:t>
            </a:r>
            <a:br>
              <a:rPr lang="de-AT"/>
            </a:br>
            <a:endParaRPr lang="de-AT" sz="1800" b="0" i="0" u="none" strike="noStrike" baseline="0">
              <a:solidFill>
                <a:srgbClr val="000000"/>
              </a:solidFill>
              <a:latin typeface="Aptos" panose="020B0004020202020204" pitchFamily="34" charset="0"/>
            </a:endParaRPr>
          </a:p>
          <a:p>
            <a:r>
              <a:rPr lang="de-AT" sz="1800" b="0" i="0" u="none" strike="noStrike" baseline="0">
                <a:solidFill>
                  <a:srgbClr val="000000"/>
                </a:solidFill>
                <a:latin typeface="Aptos" panose="020B0004020202020204" pitchFamily="34" charset="0"/>
              </a:rPr>
              <a:t>https://seafar.eu/de/ </a:t>
            </a:r>
            <a:endParaRPr lang="de-AT"/>
          </a:p>
          <a:p>
            <a:endParaRPr lang="de-AT"/>
          </a:p>
          <a:p>
            <a:r>
              <a:rPr lang="de-AT"/>
              <a:t>Bildquelle:</a:t>
            </a:r>
          </a:p>
          <a:p>
            <a:r>
              <a:rPr lang="de-AT" err="1"/>
              <a:t>Seafar</a:t>
            </a:r>
            <a:r>
              <a:rPr lang="de-AT"/>
              <a:t> (2024)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51</a:t>
            </a:fld>
            <a:endParaRPr lang="en-AT"/>
          </a:p>
        </p:txBody>
      </p:sp>
    </p:spTree>
    <p:extLst>
      <p:ext uri="{BB962C8B-B14F-4D97-AF65-F5344CB8AC3E}">
        <p14:creationId xmlns:p14="http://schemas.microsoft.com/office/powerpoint/2010/main" val="3485122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1C83-B0C3-A2CD-5D3D-01F582EA3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90358-D174-DBC0-5913-5594C71C1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949CF-7FED-67D7-093B-63C0017CC53A}"/>
              </a:ext>
            </a:extLst>
          </p:cNvPr>
          <p:cNvSpPr>
            <a:spLocks noGrp="1"/>
          </p:cNvSpPr>
          <p:nvPr>
            <p:ph type="body" idx="1"/>
          </p:nvPr>
        </p:nvSpPr>
        <p:spPr/>
        <p:txBody>
          <a:bodyPr/>
          <a:lstStyle/>
          <a:p>
            <a:r>
              <a:rPr lang="de-AT" sz="1600"/>
              <a:t>Quelle:</a:t>
            </a:r>
          </a:p>
          <a:p>
            <a:r>
              <a:rPr lang="de-AT" sz="1600" err="1"/>
              <a:t>Youtube</a:t>
            </a:r>
            <a:r>
              <a:rPr lang="de-AT" sz="1600"/>
              <a:t> (2025): https://www.youtube.com/watch?v=4_ibco9HuUE; Abruf 12.02.2025</a:t>
            </a:r>
          </a:p>
          <a:p>
            <a:endParaRPr lang="de-AT" sz="1600"/>
          </a:p>
          <a:p>
            <a:r>
              <a:rPr lang="de-AT" sz="1600"/>
              <a:t>Fragen:</a:t>
            </a:r>
          </a:p>
          <a:p>
            <a:r>
              <a:rPr lang="de-AT" sz="1600" b="1"/>
              <a:t>Mit welchen großen Forschungsfragen beschäftigt sich die Forschung zur Binnenschifffahrt?</a:t>
            </a:r>
          </a:p>
          <a:p>
            <a:r>
              <a:rPr lang="de-AT" sz="1600"/>
              <a:t>Alternative Antriebe (Klimaneutrale Binnenschifffahrt=</a:t>
            </a:r>
          </a:p>
          <a:p>
            <a:r>
              <a:rPr lang="de-AT" sz="1600"/>
              <a:t>Automatisierung</a:t>
            </a:r>
          </a:p>
          <a:p>
            <a:r>
              <a:rPr lang="de-AT" sz="1600"/>
              <a:t>Flachwassergängige Schiffe, die auch bei niedrigem Wasserstand einsatzbereit sind</a:t>
            </a:r>
          </a:p>
          <a:p>
            <a:r>
              <a:rPr lang="de-AT" sz="1600" b="1"/>
              <a:t>Wie kann die Automatisierung dem Fachkräftemangel in der Binnenschifffahrt entgegenwirken?</a:t>
            </a:r>
          </a:p>
          <a:p>
            <a:r>
              <a:rPr lang="de-AT" sz="1600"/>
              <a:t>Durch Fernsteuerung ist nur eine reduzierte Mannschaft an Board notwendig.</a:t>
            </a:r>
          </a:p>
          <a:p>
            <a:r>
              <a:rPr lang="de-AT" sz="1600" b="1"/>
              <a:t>Welche elektronischen Systeme machen eine Steuerung des Schiffs über das Kontrollzentrum möglich?</a:t>
            </a:r>
          </a:p>
          <a:p>
            <a:r>
              <a:rPr lang="de-AT" sz="1600"/>
              <a:t>Sensoren und Kameras an Board, Navigations- und Steuerungssysteme, unterbrechungsfreie Stromversorgung und redundante Netzwerke zur Absicherung</a:t>
            </a:r>
          </a:p>
          <a:p>
            <a:endParaRPr lang="de-AT" sz="1600"/>
          </a:p>
          <a:p>
            <a:endParaRPr lang="de-AT" sz="1600"/>
          </a:p>
        </p:txBody>
      </p:sp>
      <p:sp>
        <p:nvSpPr>
          <p:cNvPr id="4" name="Slide Number Placeholder 3">
            <a:extLst>
              <a:ext uri="{FF2B5EF4-FFF2-40B4-BE49-F238E27FC236}">
                <a16:creationId xmlns:a16="http://schemas.microsoft.com/office/drawing/2014/main" id="{BEEDBFA3-9205-E1D6-51F9-8D7C039CE913}"/>
              </a:ext>
            </a:extLst>
          </p:cNvPr>
          <p:cNvSpPr>
            <a:spLocks noGrp="1"/>
          </p:cNvSpPr>
          <p:nvPr>
            <p:ph type="sldNum" sz="quarter" idx="5"/>
          </p:nvPr>
        </p:nvSpPr>
        <p:spPr/>
        <p:txBody>
          <a:bodyPr/>
          <a:lstStyle/>
          <a:p>
            <a:fld id="{56F06DAA-0A4E-4110-9797-3FB8CA0FEA93}" type="slidenum">
              <a:rPr lang="de-AT" smtClean="0"/>
              <a:pPr/>
              <a:t>52</a:t>
            </a:fld>
            <a:endParaRPr lang="de-AT"/>
          </a:p>
        </p:txBody>
      </p:sp>
    </p:spTree>
    <p:extLst>
      <p:ext uri="{BB962C8B-B14F-4D97-AF65-F5344CB8AC3E}">
        <p14:creationId xmlns:p14="http://schemas.microsoft.com/office/powerpoint/2010/main" val="311873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Die Implementierung autonomer LKW bietet eine Vielzahl von Vorteilen:</a:t>
            </a:r>
          </a:p>
          <a:p>
            <a:pPr>
              <a:buFont typeface="Arial" panose="020B0604020202020204" pitchFamily="34" charset="0"/>
              <a:buChar char="•"/>
            </a:pPr>
            <a:r>
              <a:rPr lang="de-AT"/>
              <a:t> Kostenersparnis für Unternehmen und Entschärfung des Fachkräftemangels</a:t>
            </a:r>
          </a:p>
          <a:p>
            <a:pPr>
              <a:buFont typeface="Arial" panose="020B0604020202020204" pitchFamily="34" charset="0"/>
              <a:buChar char="•"/>
            </a:pPr>
            <a:r>
              <a:rPr lang="de-AT"/>
              <a:t> Reduzierung der Umweltbelastung: Verkehrsflussoptimierung durch bei Fahrzeug-zu-Fahrzeug-Kommunikation und dadurch effizienteres Fahren</a:t>
            </a:r>
          </a:p>
          <a:p>
            <a:pPr>
              <a:buFont typeface="Arial" panose="020B0604020202020204" pitchFamily="34" charset="0"/>
              <a:buChar char="•"/>
            </a:pPr>
            <a:r>
              <a:rPr lang="de-AT"/>
              <a:t> Erhöhung der Sicherheit</a:t>
            </a:r>
          </a:p>
          <a:p>
            <a:pPr>
              <a:buFont typeface="Arial" panose="020B0604020202020204" pitchFamily="34" charset="0"/>
              <a:buChar char="•"/>
            </a:pPr>
            <a:endParaRPr lang="de-AT"/>
          </a:p>
          <a:p>
            <a:pPr>
              <a:buFont typeface="Arial" panose="020B0604020202020204" pitchFamily="34" charset="0"/>
              <a:buNone/>
            </a:pPr>
            <a:r>
              <a:rPr lang="de-AT"/>
              <a:t>Gefahren und Grenzen:</a:t>
            </a:r>
          </a:p>
          <a:p>
            <a:pPr marL="179114" indent="-179114">
              <a:buFont typeface="Arial" panose="020B0604020202020204" pitchFamily="34" charset="0"/>
              <a:buChar char="•"/>
            </a:pPr>
            <a:r>
              <a:rPr lang="de-AT"/>
              <a:t>Komplexe Situationen und große Anzahl an Verkehrsteilnehmerinnen und Verkehrsteilnehmern – insbesondere im Stadtverkehr – als Problem</a:t>
            </a:r>
          </a:p>
          <a:p>
            <a:pPr marL="179114" indent="-179114">
              <a:buFont typeface="Arial" panose="020B0604020202020204" pitchFamily="34" charset="0"/>
              <a:buChar char="•"/>
            </a:pPr>
            <a:r>
              <a:rPr lang="de-AT"/>
              <a:t>Wetter als Herausforderung (schlechte Sicht für Kameras etc.)</a:t>
            </a:r>
          </a:p>
          <a:p>
            <a:pPr marL="179114" indent="-179114">
              <a:buFont typeface="Arial" panose="020B0604020202020204" pitchFamily="34" charset="0"/>
              <a:buChar char="•"/>
            </a:pPr>
            <a:r>
              <a:rPr lang="de-AT"/>
              <a:t>Gefahr vor Hackerangriffen</a:t>
            </a:r>
          </a:p>
          <a:p>
            <a:pPr marL="179114" indent="-179114">
              <a:buFont typeface="Arial" panose="020B0604020202020204" pitchFamily="34" charset="0"/>
              <a:buChar char="•"/>
            </a:pPr>
            <a:endParaRPr lang="de-AT"/>
          </a:p>
          <a:p>
            <a:r>
              <a:rPr lang="de-AT" b="1"/>
              <a:t>Videotipp zum Trend:</a:t>
            </a:r>
          </a:p>
          <a:p>
            <a:pPr marL="0" marR="0" lvl="0" indent="0" algn="l" defTabSz="955274" rtl="0" eaLnBrk="1" fontAlgn="auto" latinLnBrk="0" hangingPunct="1">
              <a:lnSpc>
                <a:spcPct val="100000"/>
              </a:lnSpc>
              <a:spcBef>
                <a:spcPts val="0"/>
              </a:spcBef>
              <a:spcAft>
                <a:spcPts val="0"/>
              </a:spcAft>
              <a:buClrTx/>
              <a:buSzTx/>
              <a:buFontTx/>
              <a:buNone/>
              <a:tabLst/>
              <a:defRPr/>
            </a:pPr>
            <a:r>
              <a:rPr lang="de-AT" b="0" err="1"/>
              <a:t>Youtube</a:t>
            </a:r>
            <a:r>
              <a:rPr lang="de-AT" b="0"/>
              <a:t> (2024): </a:t>
            </a:r>
            <a:r>
              <a:rPr lang="de-AT" b="1"/>
              <a:t>Testphase: MAN erprobt autonom fahrende LKW | BR24 - </a:t>
            </a:r>
            <a:r>
              <a:rPr lang="de-AT" b="0"/>
              <a:t>https://www.youtube.com/watch?v=MOXl8SvKzKY; Abruf 30.09.2024</a:t>
            </a:r>
            <a:endParaRPr lang="de-AT"/>
          </a:p>
          <a:p>
            <a:endParaRPr lang="de-AT"/>
          </a:p>
          <a:p>
            <a:r>
              <a:rPr lang="de-AT"/>
              <a:t>Quellen:</a:t>
            </a:r>
          </a:p>
          <a:p>
            <a:r>
              <a:rPr lang="de-AT" err="1"/>
              <a:t>Jobmatch</a:t>
            </a:r>
            <a:r>
              <a:rPr lang="de-AT"/>
              <a:t> (2024): https://jobmatch.me/blog/arbeitnehmer/logistik/autonomes-fahren-eine-gefahr-fuer-die-lkw-fahrer/; Abruf 03.07.2024</a:t>
            </a:r>
          </a:p>
          <a:p>
            <a:r>
              <a:rPr lang="de-AT"/>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endParaRPr lang="de-AT"/>
          </a:p>
          <a:p>
            <a:r>
              <a:rPr lang="de-AT"/>
              <a:t>Bildquelle:</a:t>
            </a:r>
          </a:p>
          <a:p>
            <a:r>
              <a:rPr lang="de-AT" err="1"/>
              <a:t>Flaticon</a:t>
            </a:r>
            <a:r>
              <a:rPr lang="de-AT"/>
              <a:t> (2024): </a:t>
            </a:r>
            <a:r>
              <a:rPr lang="en-US" sz="1200"/>
              <a:t>https://www.flaticon.com/free-icons/autonomous-car; Autonomous-car icons created by </a:t>
            </a:r>
            <a:r>
              <a:rPr lang="en-US" sz="1200" err="1"/>
              <a:t>juicy_fish</a:t>
            </a:r>
            <a:r>
              <a:rPr lang="en-US" sz="1200"/>
              <a:t> – </a:t>
            </a:r>
            <a:r>
              <a:rPr lang="en-US" err="1"/>
              <a:t>Flaticon</a:t>
            </a:r>
            <a:r>
              <a:rPr lang="de-AT"/>
              <a:t>; Abruf 02.07.2024</a:t>
            </a:r>
          </a:p>
          <a:p>
            <a:endParaRPr lang="de-AT" sz="1300"/>
          </a:p>
        </p:txBody>
      </p:sp>
      <p:sp>
        <p:nvSpPr>
          <p:cNvPr id="4" name="Slide Number Placeholder 3"/>
          <p:cNvSpPr>
            <a:spLocks noGrp="1"/>
          </p:cNvSpPr>
          <p:nvPr>
            <p:ph type="sldNum" sz="quarter" idx="5"/>
          </p:nvPr>
        </p:nvSpPr>
        <p:spPr/>
        <p:txBody>
          <a:bodyPr/>
          <a:lstStyle/>
          <a:p>
            <a:fld id="{DBFE874C-8D49-984A-A665-1F64AC7A6923}" type="slidenum">
              <a:rPr lang="en-AT" smtClean="0"/>
              <a:pPr/>
              <a:t>53</a:t>
            </a:fld>
            <a:endParaRPr lang="en-AT"/>
          </a:p>
        </p:txBody>
      </p:sp>
    </p:spTree>
    <p:extLst>
      <p:ext uri="{BB962C8B-B14F-4D97-AF65-F5344CB8AC3E}">
        <p14:creationId xmlns:p14="http://schemas.microsoft.com/office/powerpoint/2010/main" val="125490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55</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56</a:t>
            </a:fld>
            <a:endParaRPr lang="de-AT"/>
          </a:p>
        </p:txBody>
      </p:sp>
    </p:spTree>
    <p:extLst>
      <p:ext uri="{BB962C8B-B14F-4D97-AF65-F5344CB8AC3E}">
        <p14:creationId xmlns:p14="http://schemas.microsoft.com/office/powerpoint/2010/main" val="219274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Es gibt keine einheitliche Definition von Logistik, aber ein weitverbreitetes Verständnis darüber, was Logistik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Logistik meint die </a:t>
            </a:r>
            <a:r>
              <a:rPr lang="de-AT" dirty="0"/>
              <a:t>Planung, Koordinierung, Durchführung und Überwachung von Warenflüssen sowie der damit verbundenen güterbezogenen Informationen von der Erzeugung bis zum/zur Verbraucher*in.</a:t>
            </a:r>
          </a:p>
          <a:p>
            <a:r>
              <a:rPr lang="de-AT" sz="1200" kern="1200" dirty="0">
                <a:solidFill>
                  <a:schemeClr val="tx1"/>
                </a:solidFill>
                <a:effectLst/>
                <a:latin typeface="+mn-lt"/>
                <a:ea typeface="+mn-ea"/>
                <a:cs typeface="+mn-cs"/>
              </a:rPr>
              <a:t>vgl. Wirtschaftslexikon Gabler (2025): https://wirtschaftslexikon.gabler.de/definition/logistik-40330, Abruf 07.01.2025</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Der Begriff Logistik besitzt zwei sprachliche Wurzeln, aus dem griechischen „Lego“ (denken, denkbar) und dem französischen „</a:t>
            </a:r>
            <a:r>
              <a:rPr lang="de-AT" sz="1200" kern="1200" dirty="0" err="1">
                <a:solidFill>
                  <a:schemeClr val="tx1"/>
                </a:solidFill>
                <a:effectLst/>
                <a:latin typeface="+mn-lt"/>
                <a:ea typeface="+mn-ea"/>
                <a:cs typeface="+mn-cs"/>
              </a:rPr>
              <a:t>logement</a:t>
            </a:r>
            <a:r>
              <a:rPr lang="de-AT" sz="1200" kern="1200" dirty="0">
                <a:solidFill>
                  <a:schemeClr val="tx1"/>
                </a:solidFill>
                <a:effectLst/>
                <a:latin typeface="+mn-lt"/>
                <a:ea typeface="+mn-ea"/>
                <a:cs typeface="+mn-cs"/>
              </a:rPr>
              <a:t>“ (Unterbringung). Der Ursprung der Logistik liegt im militärischen Bereich und klassifiziert alle Tätigkeiten (z. B. Transport von Truppen und Versorgung), die dem Heer als Unterstützung dienen, zu dem Verantwortungsbereich der Logistik. Die Logistik im Militärwesen gewann in den Jahren immer mehr an Bedeutung und wurde nach dem Zweiten Weltkrieg in den USA auch auf die Wirtschaft übertragen.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Europa gewann die Logistik in der Wirtschaft erst in den 70er Jahren an Bedeutung. </a:t>
            </a:r>
            <a:r>
              <a:rPr lang="de-AT" sz="1200" kern="1200" dirty="0">
                <a:solidFill>
                  <a:schemeClr val="tx1"/>
                </a:solidFill>
                <a:effectLst/>
                <a:latin typeface="+mn-lt"/>
                <a:ea typeface="+mn-ea"/>
                <a:cs typeface="+mn-cs"/>
              </a:rPr>
              <a:t>Dort lag die Entwicklung der Logistik in den Händen der Ingenieure, die sich hauptsächlich auf die Entwicklung von Materialflusstechniken (Transport- und Lagertechniken) konzentrierten. Erst später, am Ende der 70er Jahre, wurden neue wirtschaftliche und ablauforganisatorische Aspekte behandelt die Konzepte wie zum Beispiel bestandslose Produktion, Losgröße Eins, just in time und Kanban (Auftragsproduktion) hervorbrachten. Nachdem die Automobilunternehmen als Vorreiter erste Logistikkonzepte in die Industrie übernahmen, folgten weitere Branchen diesem Vorbild und beschäftigten sich zunehmend mit der Disziplin Logistik.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vgl. </a:t>
            </a:r>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 </a:t>
            </a:r>
            <a:r>
              <a:rPr lang="de-DE" sz="1200" kern="1200" dirty="0">
                <a:solidFill>
                  <a:schemeClr val="tx1"/>
                </a:solidFill>
                <a:effectLst/>
                <a:latin typeface="+mn-lt"/>
                <a:ea typeface="+mn-ea"/>
                <a:cs typeface="+mn-cs"/>
              </a:rPr>
              <a:t>S. 334f</a:t>
            </a:r>
          </a:p>
          <a:p>
            <a:endParaRPr lang="de-AT" dirty="0"/>
          </a:p>
          <a:p>
            <a:r>
              <a:rPr lang="de-AT" dirty="0"/>
              <a:t>Quellen:</a:t>
            </a:r>
          </a:p>
          <a:p>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 </a:t>
            </a:r>
            <a:r>
              <a:rPr lang="de-DE" sz="1200" kern="1200" dirty="0">
                <a:solidFill>
                  <a:schemeClr val="tx1"/>
                </a:solidFill>
                <a:effectLst/>
                <a:latin typeface="+mn-lt"/>
                <a:ea typeface="+mn-ea"/>
                <a:cs typeface="+mn-cs"/>
              </a:rPr>
              <a:t>S. 334f</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Wirtschaftslexikon Gabler (2025): https://wirtschaftslexikon.gabler.de/definition/logistik-40330, Abruf 07.01.2025</a:t>
            </a:r>
          </a:p>
          <a:p>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7</a:t>
            </a:fld>
            <a:endParaRPr lang="de-AT"/>
          </a:p>
        </p:txBody>
      </p:sp>
    </p:spTree>
    <p:extLst>
      <p:ext uri="{BB962C8B-B14F-4D97-AF65-F5344CB8AC3E}">
        <p14:creationId xmlns:p14="http://schemas.microsoft.com/office/powerpoint/2010/main" val="18301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a:solidFill>
                  <a:schemeClr val="tx1"/>
                </a:solidFill>
                <a:effectLst/>
                <a:latin typeface="+mn-lt"/>
                <a:ea typeface="+mn-ea"/>
                <a:cs typeface="+mn-cs"/>
              </a:rPr>
              <a:t>Während sich der Aufgabenbereich</a:t>
            </a:r>
            <a:r>
              <a:rPr lang="de-AT" sz="1200" kern="1200" baseline="0" dirty="0">
                <a:solidFill>
                  <a:schemeClr val="tx1"/>
                </a:solidFill>
                <a:effectLst/>
                <a:latin typeface="+mn-lt"/>
                <a:ea typeface="+mn-ea"/>
                <a:cs typeface="+mn-cs"/>
              </a:rPr>
              <a:t> der</a:t>
            </a:r>
            <a:r>
              <a:rPr lang="de-AT" sz="1200" kern="1200" dirty="0">
                <a:solidFill>
                  <a:schemeClr val="tx1"/>
                </a:solidFill>
                <a:effectLst/>
                <a:latin typeface="+mn-lt"/>
                <a:ea typeface="+mn-ea"/>
                <a:cs typeface="+mn-cs"/>
              </a:rPr>
              <a:t> Logistik im Laufe der Jahre weiterentwickelt hat, hat sich auch die Sichtweise der Logistik in den Unternehmen, durch anwachsendes Know-how verändert. Kummer unterteilt folgende vier Ansichtsweisen: Logistik als Material- und Warenflussbezogene Dienstleitungsfunktion, als Koordinationsfunktion, als Flussorientierung des Unternehmens und Supply Chain Management. (vgl. </a:t>
            </a:r>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a:t>
            </a:r>
            <a:r>
              <a:rPr lang="de-AT" sz="1200" kern="1200" dirty="0">
                <a:solidFill>
                  <a:schemeClr val="tx1"/>
                </a:solidFill>
                <a:effectLst/>
                <a:latin typeface="+mn-lt"/>
                <a:ea typeface="+mn-ea"/>
                <a:cs typeface="+mn-cs"/>
              </a:rPr>
              <a:t>; S. 343-349)</a:t>
            </a:r>
            <a:endParaRPr lang="de-DE" sz="1200" kern="1200" dirty="0">
              <a:solidFill>
                <a:schemeClr val="tx1"/>
              </a:solidFill>
              <a:effectLst/>
              <a:latin typeface="+mn-lt"/>
              <a:ea typeface="+mn-ea"/>
              <a:cs typeface="+mn-cs"/>
            </a:endParaRPr>
          </a:p>
          <a:p>
            <a:pPr lvl="0"/>
            <a:endParaRPr lang="de-DE" sz="1200" b="1" kern="1200" dirty="0">
              <a:solidFill>
                <a:schemeClr val="tx1"/>
              </a:solidFill>
              <a:effectLst/>
              <a:latin typeface="+mn-lt"/>
              <a:ea typeface="+mn-ea"/>
              <a:cs typeface="+mn-cs"/>
            </a:endParaRPr>
          </a:p>
          <a:p>
            <a:pPr lvl="0"/>
            <a:r>
              <a:rPr lang="de-AT" sz="1200" b="1" kern="1200" dirty="0">
                <a:solidFill>
                  <a:schemeClr val="tx1"/>
                </a:solidFill>
                <a:effectLst/>
                <a:latin typeface="+mn-lt"/>
                <a:ea typeface="+mn-ea"/>
                <a:cs typeface="+mn-cs"/>
              </a:rPr>
              <a:t>Material und Warenflussbezogene Dienstleistungsfunktion </a:t>
            </a:r>
            <a:endParaRPr lang="de-DE"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Diese Sichtweise von Logistik umfasst alle Transport-, Umschlags-, Lagervorgänge in und zwischen Unternehmen. Bei dieser Ansicht liegt das Management der Logistikleistung im Mittelpunkt. Weitere wichtige Dienstleistungen, die auch bei dieser Betrachtung vorkommen können sind Kommissionieren (bspw. Das Zusammenstellen einer</a:t>
            </a:r>
            <a:r>
              <a:rPr lang="de-AT" sz="1200" kern="1200" baseline="0" dirty="0">
                <a:solidFill>
                  <a:schemeClr val="tx1"/>
                </a:solidFill>
                <a:effectLst/>
                <a:latin typeface="+mn-lt"/>
                <a:ea typeface="+mn-ea"/>
                <a:cs typeface="+mn-cs"/>
              </a:rPr>
              <a:t> Bestellung bestehend aus unterschiedlichen Produkten)</a:t>
            </a:r>
            <a:r>
              <a:rPr lang="de-AT" sz="1200" kern="1200" dirty="0">
                <a:solidFill>
                  <a:schemeClr val="tx1"/>
                </a:solidFill>
                <a:effectLst/>
                <a:latin typeface="+mn-lt"/>
                <a:ea typeface="+mn-ea"/>
                <a:cs typeface="+mn-cs"/>
              </a:rPr>
              <a:t>, Palettieren, Etikettieren oder Verpacken.</a:t>
            </a:r>
          </a:p>
          <a:p>
            <a:endParaRPr lang="de-AT" sz="1200" b="1"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Koordinationsfunktion</a:t>
            </a:r>
            <a:endParaRPr lang="de-D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Bei der Logistik als Koordinationsfunktion wird nicht mehr die Effizienz einzelner betrieblicher Prozesse in einem Unternehmen betrachtet, sondern die Effektivität unternehmensweiter &amp; -übergreifender Prozessketten. </a:t>
            </a:r>
            <a:r>
              <a:rPr lang="de-AT" sz="1100" kern="1200" dirty="0">
                <a:solidFill>
                  <a:schemeClr val="tx1"/>
                </a:solidFill>
                <a:effectLst/>
                <a:latin typeface="+mn-lt"/>
                <a:ea typeface="+mn-ea"/>
                <a:cs typeface="+mn-cs"/>
              </a:rPr>
              <a:t>Logistik umfasst somit mehr als nur das Transportieren und Lagern.</a:t>
            </a:r>
          </a:p>
          <a:p>
            <a:r>
              <a:rPr lang="de-AT" sz="1200" kern="1200" dirty="0">
                <a:solidFill>
                  <a:schemeClr val="tx1"/>
                </a:solidFill>
                <a:effectLst/>
                <a:latin typeface="+mn-lt"/>
                <a:ea typeface="+mn-ea"/>
                <a:cs typeface="+mn-cs"/>
              </a:rPr>
              <a:t>Ein sehr gutes Beispiel aus der Praxis ist die just-in-time Produktion, die die Funktionen Beschaffung und Produktion verbindet. Unter just in time versteht man die Lieferung von Waren genau zu dem Zeitpunkt, zu welchem sie in der Produktion benötigt werden. Ein Vorteil der sich aus diesem Konzept ergibt ist ein kleiner oder gar kein Lagerbestand, welcher zu Reduzierung von Lagerkosten führt, jedoch mit dem Nachteil, dass Lieferungen mit Verspätung die Produktion stillstehen lassen. </a:t>
            </a:r>
          </a:p>
          <a:p>
            <a:endParaRPr lang="de-DE" sz="1100" kern="1200" dirty="0">
              <a:solidFill>
                <a:schemeClr val="tx1"/>
              </a:solidFill>
              <a:effectLst/>
              <a:latin typeface="+mn-lt"/>
              <a:ea typeface="+mn-ea"/>
              <a:cs typeface="+mn-cs"/>
            </a:endParaRPr>
          </a:p>
          <a:p>
            <a:pPr lvl="0"/>
            <a:r>
              <a:rPr lang="de-AT" sz="1200" b="1" kern="1200" dirty="0">
                <a:solidFill>
                  <a:schemeClr val="tx1"/>
                </a:solidFill>
                <a:effectLst/>
                <a:latin typeface="+mn-lt"/>
                <a:ea typeface="+mn-ea"/>
                <a:cs typeface="+mn-cs"/>
              </a:rPr>
              <a:t>Flussorientierung</a:t>
            </a:r>
            <a:endParaRPr lang="de-DE"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Der nächste Schritt in der Entwicklung ist die Logistik als flussorientierte Führungsfunktion im Unternehmen. Nach der Betrachtung und Verbesserung der einzelnen betrieblichen Funktionen und Prozessketten steht nun die Führungs- und Führungsgestaltungsfunktion im Fokus. Der Grund für diese Veränderung ist die ansteigende Wettbewerbsintensität und das immer steigende material- und warenflussbezogene Know-how, welches zu einer höheren Bedeutung der Logistik in den Unternehmen führt. Durch den immer stärker werdenden Wettbewerb müssen Unternehmen versuchen sich von den Konkurrenten hervorzuheben. Dies kann beispielsweise erreicht werden, wenn Entscheidungen zu Produktionsabläufen oder Kapazitätsplanungen von den unterschiedlichen Produktionsabteilungen selbst organsiert und geplant werden. Durch solch eine Veränderung ist es möglich, das Ziel der Logistik als Flussorientierung, die Reaktionsfähigkeit und die Reaktionsgeschwindigkeit auf Veränderungen in der Unternehmensumwelt zu erhöhen, zu erreichen.</a:t>
            </a:r>
          </a:p>
          <a:p>
            <a:endParaRPr lang="de-AT"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Supply Chain Management</a:t>
            </a:r>
          </a:p>
          <a:p>
            <a:r>
              <a:rPr lang="de-AT" sz="1600" dirty="0"/>
              <a:t>Betrachtung der gesamten Wertschöpfungskette: Supply Chain Management (SCM) zielt darauf ab, durch die Koordination und Integration von Lieferanten, Produzenten und Handel den Kundenbedarf effizient zu decken. Dabei wird nicht nur die Optimierung interner Abläufe, sondern auch die unternehmensübergreifende Zusammenarbeit entlang der gesamten Wertschöpfungskette betrachtet. SCM umfasst neben der Logistik auch die Produktentwicklung und das Customer Relationship Management (CRM).</a:t>
            </a:r>
            <a:endParaRPr lang="de-DE" sz="1100" kern="1200" dirty="0">
              <a:solidFill>
                <a:schemeClr val="tx1"/>
              </a:solidFill>
              <a:effectLst/>
              <a:latin typeface="+mn-lt"/>
              <a:ea typeface="+mn-ea"/>
              <a:cs typeface="+mn-cs"/>
            </a:endParaRP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a:t>
            </a:r>
            <a:r>
              <a:rPr lang="de-AT" sz="1200" kern="1200" dirty="0">
                <a:solidFill>
                  <a:schemeClr val="tx1"/>
                </a:solidFill>
                <a:effectLst/>
                <a:latin typeface="+mn-lt"/>
                <a:ea typeface="+mn-ea"/>
                <a:cs typeface="+mn-cs"/>
              </a:rPr>
              <a:t>; S. 343-349</a:t>
            </a:r>
            <a:endParaRPr lang="de-DE" sz="1200" kern="1200" dirty="0">
              <a:solidFill>
                <a:schemeClr val="tx1"/>
              </a:solidFill>
              <a:effectLst/>
              <a:latin typeface="+mn-lt"/>
              <a:ea typeface="+mn-ea"/>
              <a:cs typeface="+mn-cs"/>
            </a:endParaRPr>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8</a:t>
            </a:fld>
            <a:endParaRPr lang="de-AT"/>
          </a:p>
        </p:txBody>
      </p:sp>
    </p:spTree>
    <p:extLst>
      <p:ext uri="{BB962C8B-B14F-4D97-AF65-F5344CB8AC3E}">
        <p14:creationId xmlns:p14="http://schemas.microsoft.com/office/powerpoint/2010/main" val="128931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effectLst/>
              </a:rPr>
              <a:t>In der heutigen Welt ist Logistik einer der wichtigsten Aspekte der Wirtschaft. In der Literatur sind unterschiedliche Definitionen zu finden, da die Logistik in jeder Branche und jedem Unternehmen </a:t>
            </a:r>
            <a:r>
              <a:rPr lang="de-DE" sz="1200" kern="1200" dirty="0">
                <a:solidFill>
                  <a:schemeClr val="tx1"/>
                </a:solidFill>
                <a:effectLst/>
                <a:latin typeface="+mn-lt"/>
                <a:ea typeface="+mn-ea"/>
                <a:cs typeface="+mn-cs"/>
              </a:rPr>
              <a:t>eine andere Bedeutung findet</a:t>
            </a:r>
            <a:r>
              <a:rPr lang="de-DE" sz="1200" dirty="0">
                <a:effectLst/>
              </a:rPr>
              <a:t>. Als Hauptaufgabe der Logistik kann jedoch gesehen werden, dass sie dafür sorgt, dass die vom Kunden gewünschten Produkte, in der vom Kunden gewünschten Menge und Qualität, zur richtigen Zeit, am richtigen Ort zum richtigen Preis für den Kunden verfügbar sind.  Diese Definition ist in der Literatur häufig zu finden. Die Logistik sorgt beispielsweise dafür, dass die vom Konsumenten gewünschten Lebensmittel zur richtigen Zeit, in der richtigen Qualität und zu einem angemessenen Preis in den Supermärkten vorhanden sind. </a:t>
            </a: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Ten Hompel, Michael / Schmidt, Thorsten (2003): Warehouse Management: Automatisierung und Organisation von Lager- und Kommissioniersystemen; </a:t>
            </a:r>
            <a:r>
              <a:rPr lang="de-DE" sz="1200" kern="1200" dirty="0">
                <a:solidFill>
                  <a:schemeClr val="tx1"/>
                </a:solidFill>
                <a:effectLst/>
                <a:latin typeface="+mn-lt"/>
                <a:ea typeface="+mn-ea"/>
                <a:cs typeface="+mn-cs"/>
              </a:rPr>
              <a:t>S. 10</a:t>
            </a:r>
          </a:p>
          <a:p>
            <a:endParaRPr lang="de-DE" dirty="0"/>
          </a:p>
          <a:p>
            <a:r>
              <a:rPr lang="de-DE" dirty="0"/>
              <a:t>Bildquelle:</a:t>
            </a:r>
          </a:p>
          <a:p>
            <a:r>
              <a:rPr lang="de-DE" dirty="0"/>
              <a:t>Pixabay (2025): https://pixabay.com/illustrations/logistics-people-group-gears-877568/; Abruf 07.01.2025</a:t>
            </a:r>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9</a:t>
            </a:fld>
            <a:endParaRPr lang="de-AT"/>
          </a:p>
        </p:txBody>
      </p:sp>
    </p:spTree>
    <p:extLst>
      <p:ext uri="{BB962C8B-B14F-4D97-AF65-F5344CB8AC3E}">
        <p14:creationId xmlns:p14="http://schemas.microsoft.com/office/powerpoint/2010/main" val="333635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e-AT" dirty="0"/>
              <a:t>Das Ziel der Aufgabe ist es, ein rohes Ei durch kreative Konstruktionen aus begrenzten Materialien so zu schützen, dass es einen Sturz aus großer Höhe (meist 2–10 Meter) unbeschadet übersteht. Es fördert als Teamspiel Kreativität, Planung und physikalisches Verständnis. In einer ungezwungenen Atmosphäre sollen Schüler*innen kreativ experimentieren können. Diese sollen aus einfachen Materialien, die jeweils einer Gruppe in einem Karton zur Verfügung gestellt werden, eine funktionierende Transportlösung entwickeln. </a:t>
            </a:r>
            <a:endParaRPr lang="en-US" dirty="0"/>
          </a:p>
          <a:p>
            <a:pPr>
              <a:defRPr/>
            </a:pPr>
            <a:endParaRPr lang="de-AT" dirty="0"/>
          </a:p>
          <a:p>
            <a:pPr>
              <a:defRPr/>
            </a:pPr>
            <a:r>
              <a:rPr lang="de-AT" b="1" dirty="0"/>
              <a:t>Lernziele:</a:t>
            </a:r>
            <a:r>
              <a:rPr lang="de-AT" dirty="0"/>
              <a:t> </a:t>
            </a:r>
          </a:p>
          <a:p>
            <a:pPr>
              <a:defRPr/>
            </a:pPr>
            <a:r>
              <a:rPr lang="de-AT" dirty="0"/>
              <a:t>Die Schüler*innen lernen, eine begrenzte Menge an Material effizient einzusetzen, um ein Ziel zu erreichen.</a:t>
            </a:r>
          </a:p>
          <a:p>
            <a:pPr>
              <a:defRPr/>
            </a:pPr>
            <a:r>
              <a:rPr lang="de-AT" dirty="0"/>
              <a:t>Sie setzen sich praktisch mit physikalischen Konzepten auseinander und lernen, wie man aus instabilen Materialien durch geschickte Anordnung eine stabile Schutzstruktur baut.</a:t>
            </a:r>
          </a:p>
          <a:p>
            <a:pPr>
              <a:defRPr/>
            </a:pPr>
            <a:r>
              <a:rPr lang="de-AT" dirty="0"/>
              <a:t>Die Schüler*innen lernen eine Aufgabestellung selbst organisieren, Aufgaben innerhalb einer Gruppe zu verteilen und gemeinsam Entscheidungen zu treffen.</a:t>
            </a:r>
          </a:p>
          <a:p>
            <a:pPr>
              <a:defRPr/>
            </a:pPr>
            <a:r>
              <a:rPr lang="de-AT" dirty="0"/>
              <a:t>Die Schüler*innen lernen, Ideen erst zu visualisieren und zu theoretisieren, bevor sie in die Umsetzung gehen.</a:t>
            </a:r>
          </a:p>
          <a:p>
            <a:pPr>
              <a:defRPr/>
            </a:pPr>
            <a:r>
              <a:rPr lang="de-AT" dirty="0"/>
              <a:t>Die Schüler*innen lernen, unter Zeitdruck kreative Lösungen zu finden und über Standardlösungen hinauszudenken.</a:t>
            </a:r>
          </a:p>
          <a:p>
            <a:pPr>
              <a:defRPr/>
            </a:pPr>
            <a:endParaRPr lang="de-AT" dirty="0"/>
          </a:p>
          <a:p>
            <a:pPr>
              <a:defRPr/>
            </a:pPr>
            <a:r>
              <a:rPr lang="de" b="1" dirty="0"/>
              <a:t>1. Die Mission</a:t>
            </a:r>
            <a:endParaRPr lang="de-AT" dirty="0"/>
          </a:p>
          <a:p>
            <a:pPr>
              <a:defRPr/>
            </a:pPr>
            <a:r>
              <a:rPr lang="de" dirty="0"/>
              <a:t> Plant und baut eine Konstruktion, die ein rohes Ei bei einem Sturz aus dem Fenster schützt. Das Ziel ist erreicht, wenn das Ei den Aufprall unversehrt übersteht.</a:t>
            </a:r>
            <a:endParaRPr lang="de-AT" dirty="0"/>
          </a:p>
          <a:p>
            <a:pPr>
              <a:defRPr/>
            </a:pPr>
            <a:r>
              <a:rPr lang="de" dirty="0"/>
              <a:t> </a:t>
            </a:r>
            <a:endParaRPr lang="de-AT" dirty="0"/>
          </a:p>
          <a:p>
            <a:pPr>
              <a:defRPr/>
            </a:pPr>
            <a:r>
              <a:rPr lang="de" b="1" dirty="0"/>
              <a:t>2. Rahmenbedingungen &amp; Regeln</a:t>
            </a:r>
            <a:endParaRPr lang="de-AT" dirty="0"/>
          </a:p>
          <a:p>
            <a:pPr marL="171450" indent="-171450">
              <a:buFont typeface="Arial"/>
              <a:buChar char="•"/>
              <a:defRPr/>
            </a:pPr>
            <a:r>
              <a:rPr lang="de"/>
              <a:t>Das Ei: Dem Ei muss ein Gesicht gemalt werden. Dieses Gesicht muss während des gesamten Transports (auch aus der Verpackung heraus) sichtbar sein. </a:t>
            </a:r>
            <a:endParaRPr lang="de-AT"/>
          </a:p>
          <a:p>
            <a:pPr marL="171450" indent="-171450">
              <a:buFont typeface="Arial"/>
              <a:buChar char="•"/>
              <a:defRPr/>
            </a:pPr>
            <a:r>
              <a:rPr lang="de" dirty="0"/>
              <a:t>Verbot: Das Ei darf nicht im Inneren des Luftballons platziert werden.</a:t>
            </a:r>
            <a:endParaRPr lang="de-AT" dirty="0"/>
          </a:p>
          <a:p>
            <a:pPr marL="171450" indent="-171450">
              <a:buFont typeface="Arial"/>
              <a:buChar char="•"/>
              <a:defRPr/>
            </a:pPr>
            <a:r>
              <a:rPr lang="de" dirty="0"/>
              <a:t>Hilfsmittel: Laptops, Handys oder andere nicht aufgeführte Gegenstände sind strengstens untersagt.</a:t>
            </a:r>
            <a:endParaRPr lang="de-AT" dirty="0"/>
          </a:p>
          <a:p>
            <a:pPr marL="171450" indent="-171450">
              <a:buFont typeface="Arial"/>
              <a:buChar char="•"/>
              <a:defRPr/>
            </a:pPr>
            <a:r>
              <a:rPr lang="de" dirty="0"/>
              <a:t>Stift: Der bereitgestellte Stift darf ausschließlich zur Kennzeichnung des Eis verwendet werden.</a:t>
            </a:r>
            <a:endParaRPr lang="de-AT" dirty="0"/>
          </a:p>
          <a:p>
            <a:pPr>
              <a:defRPr/>
            </a:pPr>
            <a:r>
              <a:rPr lang="de" dirty="0"/>
              <a:t> </a:t>
            </a:r>
            <a:endParaRPr lang="de-AT" dirty="0"/>
          </a:p>
          <a:p>
            <a:pPr>
              <a:defRPr/>
            </a:pPr>
            <a:r>
              <a:rPr lang="de" b="1" dirty="0"/>
              <a:t>3. Materialliste (pro Gruppe)</a:t>
            </a:r>
            <a:endParaRPr lang="de-AT" dirty="0"/>
          </a:p>
          <a:p>
            <a:pPr>
              <a:defRPr/>
            </a:pPr>
            <a:r>
              <a:rPr lang="de" dirty="0"/>
              <a:t> Euch stehen folgende Materialien zur Verfügung (es müssen nicht alle verwendet werden):</a:t>
            </a:r>
            <a:endParaRPr lang="de-AT" dirty="0"/>
          </a:p>
          <a:p>
            <a:pPr marL="171450" indent="-171450">
              <a:buFont typeface="Arial"/>
              <a:buChar char="•"/>
              <a:defRPr/>
            </a:pPr>
            <a:r>
              <a:rPr lang="de" dirty="0"/>
              <a:t>1 rohes Ei</a:t>
            </a:r>
            <a:endParaRPr lang="de-AT" dirty="0"/>
          </a:p>
          <a:p>
            <a:pPr marL="171450" indent="-171450">
              <a:buFont typeface="Arial"/>
              <a:buChar char="•"/>
              <a:defRPr/>
            </a:pPr>
            <a:r>
              <a:rPr lang="de" dirty="0"/>
              <a:t>25 Strohhalme</a:t>
            </a:r>
            <a:endParaRPr lang="de-AT" dirty="0"/>
          </a:p>
          <a:p>
            <a:pPr marL="171450" indent="-171450">
              <a:buFont typeface="Arial"/>
              <a:buChar char="•"/>
              <a:defRPr/>
            </a:pPr>
            <a:r>
              <a:rPr lang="de" dirty="0"/>
              <a:t>1 Luftballon</a:t>
            </a:r>
            <a:endParaRPr lang="de-AT" dirty="0"/>
          </a:p>
          <a:p>
            <a:pPr marL="171450" indent="-171450">
              <a:buFont typeface="Arial"/>
              <a:buChar char="•"/>
              <a:defRPr/>
            </a:pPr>
            <a:r>
              <a:rPr lang="de" dirty="0"/>
              <a:t>5 Streichhölzer</a:t>
            </a:r>
            <a:endParaRPr lang="de-AT" dirty="0"/>
          </a:p>
          <a:p>
            <a:pPr marL="171450" indent="-171450">
              <a:buFont typeface="Arial"/>
              <a:buChar char="•"/>
              <a:defRPr/>
            </a:pPr>
            <a:r>
              <a:rPr lang="de" dirty="0"/>
              <a:t>2m Malerklebeband,</a:t>
            </a:r>
            <a:endParaRPr lang="de-AT" dirty="0"/>
          </a:p>
          <a:p>
            <a:pPr marL="171450" indent="-171450">
              <a:buFont typeface="Arial"/>
              <a:buChar char="•"/>
              <a:defRPr/>
            </a:pPr>
            <a:r>
              <a:rPr lang="de" dirty="0"/>
              <a:t>1 Schere</a:t>
            </a:r>
            <a:endParaRPr lang="de-AT" dirty="0"/>
          </a:p>
          <a:p>
            <a:pPr marL="171450" indent="-171450">
              <a:buFont typeface="Arial"/>
              <a:buChar char="•"/>
              <a:defRPr/>
            </a:pPr>
            <a:r>
              <a:rPr lang="de" dirty="0"/>
              <a:t>1 Taschentuch</a:t>
            </a:r>
            <a:endParaRPr lang="de-AT" dirty="0"/>
          </a:p>
          <a:p>
            <a:pPr marL="171450" indent="-171450">
              <a:buFont typeface="Arial"/>
              <a:buChar char="•"/>
              <a:defRPr/>
            </a:pPr>
            <a:r>
              <a:rPr lang="de" dirty="0"/>
              <a:t>1 A4-Blatt</a:t>
            </a:r>
          </a:p>
          <a:p>
            <a:pPr>
              <a:defRPr/>
            </a:pPr>
            <a:endParaRPr lang="de-AT" dirty="0"/>
          </a:p>
          <a:p>
            <a:pPr>
              <a:defRPr/>
            </a:pPr>
            <a:r>
              <a:rPr lang="de" b="1" dirty="0"/>
              <a:t>4. Ablauf</a:t>
            </a:r>
            <a:endParaRPr lang="de-AT" dirty="0"/>
          </a:p>
          <a:p>
            <a:pPr marL="171450" indent="-171450">
              <a:buFont typeface="Arial"/>
              <a:buChar char="•"/>
              <a:defRPr/>
            </a:pPr>
            <a:r>
              <a:rPr lang="de" dirty="0"/>
              <a:t>Gruppengröße: 4-5 Personen pro Team</a:t>
            </a:r>
            <a:endParaRPr lang="de-AT" dirty="0"/>
          </a:p>
          <a:p>
            <a:pPr marL="171450" indent="-171450">
              <a:buFont typeface="Arial"/>
              <a:buChar char="•"/>
              <a:defRPr/>
            </a:pPr>
            <a:r>
              <a:rPr lang="de" dirty="0"/>
              <a:t>Arbeitszeit: Insgesamt stehen euch 45 Minuten für Planung und Bau zur Verfügung.</a:t>
            </a:r>
            <a:endParaRPr lang="de-AT" dirty="0"/>
          </a:p>
          <a:p>
            <a:pPr marL="171450" indent="-171450">
              <a:buFont typeface="Arial"/>
              <a:buChar char="•"/>
              <a:defRPr/>
            </a:pPr>
            <a:r>
              <a:rPr lang="de" dirty="0"/>
              <a:t>Fertigt zusätzlich zur Konstruktion eine Skizze eurer Lösung auf einem Flipchart an. </a:t>
            </a:r>
            <a:endParaRPr lang="de-AT" dirty="0"/>
          </a:p>
          <a:p>
            <a:pPr marL="171450" indent="-171450">
              <a:buFont typeface="Arial"/>
              <a:buChar char="•"/>
              <a:defRPr/>
            </a:pPr>
            <a:r>
              <a:rPr lang="de" dirty="0"/>
              <a:t>Präsentation: Jede Gruppe stellt ihre Lösung vor.</a:t>
            </a:r>
            <a:endParaRPr lang="de-AT" dirty="0"/>
          </a:p>
          <a:p>
            <a:pPr marL="171450" indent="-171450">
              <a:buFont typeface="Arial"/>
              <a:buChar char="•"/>
              <a:defRPr/>
            </a:pPr>
            <a:r>
              <a:rPr lang="de" dirty="0"/>
              <a:t>Erprobung: Im Anschluss erfolgt der praktische Test durch den Abwurf aus dem Fester.</a:t>
            </a:r>
            <a:endParaRPr lang="de-AT" dirty="0"/>
          </a:p>
          <a:p>
            <a:pPr>
              <a:defRPr/>
            </a:pPr>
            <a:endParaRPr lang="en-US" dirty="0"/>
          </a:p>
          <a:p>
            <a:pPr>
              <a:defRPr/>
            </a:pPr>
            <a:endParaRPr lang="de-AT" dirty="0"/>
          </a:p>
          <a:p>
            <a:pPr marL="0" marR="0" lvl="0" indent="0" algn="l" defTabSz="914400">
              <a:lnSpc>
                <a:spcPct val="100000"/>
              </a:lnSpc>
              <a:spcBef>
                <a:spcPts val="0"/>
              </a:spcBef>
              <a:spcAft>
                <a:spcPts val="0"/>
              </a:spcAft>
              <a:buClrTx/>
              <a:buSzTx/>
              <a:buFontTx/>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10</a:t>
            </a:fld>
            <a:endParaRPr lang="de-AT"/>
          </a:p>
        </p:txBody>
      </p:sp>
    </p:spTree>
    <p:extLst>
      <p:ext uri="{BB962C8B-B14F-4D97-AF65-F5344CB8AC3E}">
        <p14:creationId xmlns:p14="http://schemas.microsoft.com/office/powerpoint/2010/main" val="34543533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pic>
        <p:nvPicPr>
          <p:cNvPr id="15" name="Picture 4" descr="Logo Fachhochschule Oberösterreich">
            <a:extLst>
              <a:ext uri="{FF2B5EF4-FFF2-40B4-BE49-F238E27FC236}">
                <a16:creationId xmlns:a16="http://schemas.microsoft.com/office/drawing/2014/main" id="{1CA58FF3-0CB7-5315-446C-FAC09BCC8F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28" name="Picture 4" descr="Logo Logistikum">
            <a:extLst>
              <a:ext uri="{FF2B5EF4-FFF2-40B4-BE49-F238E27FC236}">
                <a16:creationId xmlns:a16="http://schemas.microsoft.com/office/drawing/2014/main" id="{606E33EB-6FFF-DCC4-4E1D-AD59BCC30A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RETrans Logo">
            <a:extLst>
              <a:ext uri="{FF2B5EF4-FFF2-40B4-BE49-F238E27FC236}">
                <a16:creationId xmlns:a16="http://schemas.microsoft.com/office/drawing/2014/main" id="{D113CFAE-8EE2-AD27-25A5-BE55835F52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5763" y="293818"/>
            <a:ext cx="2713470" cy="754085"/>
          </a:xfrm>
          <a:prstGeom prst="rect">
            <a:avLst/>
          </a:prstGeom>
        </p:spPr>
      </p:pic>
      <p:pic>
        <p:nvPicPr>
          <p:cNvPr id="9" name="Grafik 8" descr="Logo Bundesministerium Innovation, Mobilität und Infrastruktur">
            <a:extLst>
              <a:ext uri="{FF2B5EF4-FFF2-40B4-BE49-F238E27FC236}">
                <a16:creationId xmlns:a16="http://schemas.microsoft.com/office/drawing/2014/main" id="{331639C3-BFA8-4A79-D71F-7B6D16731B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3" name="Grafik 12" descr="Logo SCHIG">
            <a:extLst>
              <a:ext uri="{FF2B5EF4-FFF2-40B4-BE49-F238E27FC236}">
                <a16:creationId xmlns:a16="http://schemas.microsoft.com/office/drawing/2014/main" id="{31EDD7B8-F6D1-56B1-5DFA-A4C24CD315E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6" name="Grafik 15" descr="Logo Austrian Logistics">
            <a:extLst>
              <a:ext uri="{FF2B5EF4-FFF2-40B4-BE49-F238E27FC236}">
                <a16:creationId xmlns:a16="http://schemas.microsoft.com/office/drawing/2014/main" id="{4CF1314A-E2BA-DC8D-3EBA-FA668ABD259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8" name="Grafik 11" descr="Logo Fachhochschule des BFI Wien">
            <a:extLst>
              <a:ext uri="{FF2B5EF4-FFF2-40B4-BE49-F238E27FC236}">
                <a16:creationId xmlns:a16="http://schemas.microsoft.com/office/drawing/2014/main" id="{22760FDF-C96C-1C64-B34E-693E7FFAD9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7" name="Foliennummernplatzhalter 5">
            <a:extLst>
              <a:ext uri="{FF2B5EF4-FFF2-40B4-BE49-F238E27FC236}">
                <a16:creationId xmlns:a16="http://schemas.microsoft.com/office/drawing/2014/main" id="{EB78E134-52DF-A9A8-DACE-AD2315E73B3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hne Copy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a:blipFill>
            <a:blip r:embed="rId2"/>
            <a:stretch>
              <a:fillRect/>
            </a:stretch>
          </a:blipFill>
        </p:spPr>
        <p:txBody>
          <a:bodyPr/>
          <a:lstStyle/>
          <a:p>
            <a:endParaRPr lang="en-AT"/>
          </a:p>
        </p:txBody>
      </p:sp>
    </p:spTree>
    <p:extLst>
      <p:ext uri="{BB962C8B-B14F-4D97-AF65-F5344CB8AC3E}">
        <p14:creationId xmlns:p14="http://schemas.microsoft.com/office/powerpoint/2010/main" val="2622978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4000" y="6057902"/>
            <a:ext cx="9144001" cy="287337"/>
          </a:xfrm>
        </p:spPr>
        <p:txBody>
          <a:bodyPr anchor="b" anchorCtr="0">
            <a:normAutofit/>
          </a:bodyPr>
          <a:lstStyle>
            <a:lvl1pPr marL="0" indent="0" algn="r">
              <a:buNone/>
              <a:defRPr sz="600"/>
            </a:lvl1pPr>
          </a:lstStyle>
          <a:p>
            <a:pPr lvl="0"/>
            <a:r>
              <a:rPr lang="en-GB"/>
              <a:t>© Copyright…</a:t>
            </a:r>
            <a:endParaRPr lang="en-AT"/>
          </a:p>
        </p:txBody>
      </p:sp>
    </p:spTree>
    <p:extLst>
      <p:ext uri="{BB962C8B-B14F-4D97-AF65-F5344CB8AC3E}">
        <p14:creationId xmlns:p14="http://schemas.microsoft.com/office/powerpoint/2010/main" val="256175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3C348B-9727-8CFD-2626-84AFFA8474B8}"/>
              </a:ext>
            </a:extLst>
          </p:cNvPr>
          <p:cNvSpPr/>
          <p:nvPr userDrawn="1"/>
        </p:nvSpPr>
        <p:spPr>
          <a:xfrm>
            <a:off x="2" y="620712"/>
            <a:ext cx="10763998" cy="62372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b="0" i="0">
              <a:latin typeface="Oswald" pitchFamily="2" charset="77"/>
            </a:endParaRPr>
          </a:p>
        </p:txBody>
      </p:sp>
      <p:sp>
        <p:nvSpPr>
          <p:cNvPr id="9" name="Footer Placeholder 8">
            <a:extLst>
              <a:ext uri="{FF2B5EF4-FFF2-40B4-BE49-F238E27FC236}">
                <a16:creationId xmlns:a16="http://schemas.microsoft.com/office/drawing/2014/main" id="{CF3F4B47-AFC6-184F-B821-1498FF44A44F}"/>
              </a:ext>
            </a:extLst>
          </p:cNvPr>
          <p:cNvSpPr>
            <a:spLocks noGrp="1"/>
          </p:cNvSpPr>
          <p:nvPr>
            <p:ph type="ftr" sz="quarter" idx="10"/>
          </p:nvPr>
        </p:nvSpPr>
        <p:spPr/>
        <p:txBody>
          <a:bodyPr/>
          <a:lstStyle/>
          <a:p>
            <a:endParaRPr lang="en-AT"/>
          </a:p>
        </p:txBody>
      </p:sp>
      <p:sp>
        <p:nvSpPr>
          <p:cNvPr id="2" name="Title 1">
            <a:extLst>
              <a:ext uri="{FF2B5EF4-FFF2-40B4-BE49-F238E27FC236}">
                <a16:creationId xmlns:a16="http://schemas.microsoft.com/office/drawing/2014/main" id="{D550F036-B661-66E6-6B03-98ECDBDE794B}"/>
              </a:ext>
            </a:extLst>
          </p:cNvPr>
          <p:cNvSpPr>
            <a:spLocks noGrp="1"/>
          </p:cNvSpPr>
          <p:nvPr>
            <p:ph type="title" hasCustomPrompt="1"/>
          </p:nvPr>
        </p:nvSpPr>
        <p:spPr>
          <a:xfrm>
            <a:off x="1524000" y="0"/>
            <a:ext cx="9123363" cy="620713"/>
          </a:xfrm>
        </p:spPr>
        <p:txBody>
          <a:bodyPr anchor="b"/>
          <a:lstStyle>
            <a:lvl1pPr>
              <a:defRPr sz="3200" u="none">
                <a:solidFill>
                  <a:schemeClr val="bg1"/>
                </a:solidFill>
              </a:defRPr>
            </a:lvl1pPr>
          </a:lstStyle>
          <a:p>
            <a:r>
              <a:rPr lang="de-AT"/>
              <a:t>Video</a:t>
            </a:r>
            <a:endParaRPr lang="en-AT"/>
          </a:p>
        </p:txBody>
      </p:sp>
      <p:sp>
        <p:nvSpPr>
          <p:cNvPr id="8" name="Text Placeholder 2">
            <a:extLst>
              <a:ext uri="{FF2B5EF4-FFF2-40B4-BE49-F238E27FC236}">
                <a16:creationId xmlns:a16="http://schemas.microsoft.com/office/drawing/2014/main" id="{AFE18B0A-6D62-2C20-5C28-7C72B51C00F5}"/>
              </a:ext>
            </a:extLst>
          </p:cNvPr>
          <p:cNvSpPr>
            <a:spLocks noGrp="1"/>
          </p:cNvSpPr>
          <p:nvPr>
            <p:ph type="body" idx="1" hasCustomPrompt="1"/>
          </p:nvPr>
        </p:nvSpPr>
        <p:spPr>
          <a:xfrm>
            <a:off x="1523998" y="908049"/>
            <a:ext cx="9144002" cy="620713"/>
          </a:xfrm>
          <a:prstGeom prst="rect">
            <a:avLst/>
          </a:prstGeo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Videotitel</a:t>
            </a:r>
          </a:p>
        </p:txBody>
      </p:sp>
      <p:sp>
        <p:nvSpPr>
          <p:cNvPr id="25" name="TextBox 24">
            <a:extLst>
              <a:ext uri="{FF2B5EF4-FFF2-40B4-BE49-F238E27FC236}">
                <a16:creationId xmlns:a16="http://schemas.microsoft.com/office/drawing/2014/main" id="{22C8FFCA-3C0E-EA17-F51B-55C27229404D}"/>
              </a:ext>
            </a:extLst>
          </p:cNvPr>
          <p:cNvSpPr txBox="1"/>
          <p:nvPr userDrawn="1"/>
        </p:nvSpPr>
        <p:spPr>
          <a:xfrm>
            <a:off x="9894771" y="269507"/>
            <a:ext cx="184731" cy="369332"/>
          </a:xfrm>
          <a:prstGeom prst="rect">
            <a:avLst/>
          </a:prstGeom>
          <a:noFill/>
        </p:spPr>
        <p:txBody>
          <a:bodyPr wrap="none" rtlCol="0">
            <a:spAutoFit/>
          </a:bodyPr>
          <a:lstStyle/>
          <a:p>
            <a:endParaRPr lang="en-AT" b="0" i="0">
              <a:latin typeface="Oswald" pitchFamily="2" charset="77"/>
            </a:endParaRPr>
          </a:p>
        </p:txBody>
      </p:sp>
      <p:sp>
        <p:nvSpPr>
          <p:cNvPr id="38" name="Text Placeholder 3">
            <a:extLst>
              <a:ext uri="{FF2B5EF4-FFF2-40B4-BE49-F238E27FC236}">
                <a16:creationId xmlns:a16="http://schemas.microsoft.com/office/drawing/2014/main" id="{988CE45D-2D92-BC28-A993-09AC2DBEF42B}"/>
              </a:ext>
            </a:extLst>
          </p:cNvPr>
          <p:cNvSpPr>
            <a:spLocks noGrp="1"/>
          </p:cNvSpPr>
          <p:nvPr>
            <p:ph type="body" sz="half" idx="2"/>
          </p:nvPr>
        </p:nvSpPr>
        <p:spPr>
          <a:xfrm>
            <a:off x="6261100" y="1822511"/>
            <a:ext cx="4406900" cy="4522727"/>
          </a:xfrm>
          <a:prstGeom prst="rect">
            <a:avLst/>
          </a:prstGeom>
        </p:spPr>
        <p:txBody>
          <a:bodyPr anchor="t" anchorCtr="0"/>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ext Placeholder 5">
            <a:extLst>
              <a:ext uri="{FF2B5EF4-FFF2-40B4-BE49-F238E27FC236}">
                <a16:creationId xmlns:a16="http://schemas.microsoft.com/office/drawing/2014/main" id="{405DFEDE-AF71-30FF-7C05-8F5D471245E0}"/>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
        <p:nvSpPr>
          <p:cNvPr id="5" name="Media Placeholder 4">
            <a:extLst>
              <a:ext uri="{FF2B5EF4-FFF2-40B4-BE49-F238E27FC236}">
                <a16:creationId xmlns:a16="http://schemas.microsoft.com/office/drawing/2014/main" id="{2F2ADE2F-0BA6-ADEC-2F55-1366D10FD945}"/>
              </a:ext>
            </a:extLst>
          </p:cNvPr>
          <p:cNvSpPr>
            <a:spLocks noGrp="1"/>
          </p:cNvSpPr>
          <p:nvPr>
            <p:ph type="media" sz="quarter" idx="15"/>
          </p:nvPr>
        </p:nvSpPr>
        <p:spPr>
          <a:xfrm>
            <a:off x="1524000" y="1816096"/>
            <a:ext cx="4427538" cy="2494800"/>
          </a:xfrm>
          <a:solidFill>
            <a:schemeClr val="bg2">
              <a:lumMod val="75000"/>
            </a:schemeClr>
          </a:solidFill>
        </p:spPr>
        <p:txBody>
          <a:bodyPr/>
          <a:lstStyle/>
          <a:p>
            <a:r>
              <a:rPr lang="en-US"/>
              <a:t>Click icon to add media</a:t>
            </a:r>
            <a:endParaRPr lang="en-AT"/>
          </a:p>
        </p:txBody>
      </p:sp>
      <p:sp>
        <p:nvSpPr>
          <p:cNvPr id="15" name="Text Placeholder 14">
            <a:extLst>
              <a:ext uri="{FF2B5EF4-FFF2-40B4-BE49-F238E27FC236}">
                <a16:creationId xmlns:a16="http://schemas.microsoft.com/office/drawing/2014/main" id="{23249BC8-9C70-7DE3-50D7-2D6E745CA856}"/>
              </a:ext>
            </a:extLst>
          </p:cNvPr>
          <p:cNvSpPr>
            <a:spLocks noGrp="1"/>
          </p:cNvSpPr>
          <p:nvPr>
            <p:ph type="body" sz="quarter" idx="16" hasCustomPrompt="1"/>
          </p:nvPr>
        </p:nvSpPr>
        <p:spPr>
          <a:xfrm>
            <a:off x="1561242" y="4596439"/>
            <a:ext cx="4427539" cy="287337"/>
          </a:xfrm>
        </p:spPr>
        <p:txBody>
          <a:bodyPr>
            <a:normAutofit/>
          </a:bodyPr>
          <a:lstStyle>
            <a:lvl1pPr marL="0" indent="0">
              <a:buNone/>
              <a:defRPr sz="1800"/>
            </a:lvl1pPr>
          </a:lstStyle>
          <a:p>
            <a:pPr lvl="0"/>
            <a:r>
              <a:rPr lang="en-GB"/>
              <a:t>http://</a:t>
            </a:r>
            <a:endParaRPr lang="en-AT"/>
          </a:p>
        </p:txBody>
      </p:sp>
    </p:spTree>
    <p:extLst>
      <p:ext uri="{BB962C8B-B14F-4D97-AF65-F5344CB8AC3E}">
        <p14:creationId xmlns:p14="http://schemas.microsoft.com/office/powerpoint/2010/main" val="313976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Infoblatt:</a:t>
            </a:r>
            <a:r>
              <a:rPr lang="de-AT" sz="1600">
                <a:solidFill>
                  <a:srgbClr val="0A6169"/>
                </a:solidFill>
                <a:latin typeface="Mangal Pro" panose="00000500000000000000" pitchFamily="2" charset="0"/>
                <a:cs typeface="Mangal Pro" panose="00000500000000000000" pitchFamily="2" charset="0"/>
              </a:rPr>
              <a:t> </a:t>
            </a:r>
            <a:r>
              <a:rPr lang="de-AT" sz="1600" kern="120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Power Point: </a:t>
            </a:r>
            <a:r>
              <a:rPr lang="de-AT" sz="160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Interaktive Übungen: </a:t>
            </a:r>
            <a:r>
              <a:rPr lang="de-AT" sz="1600" kern="120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a:latin typeface="Mangal Pro" panose="00000500000000000000" pitchFamily="2" charset="0"/>
                <a:cs typeface="Mangal Pro" panose="00000500000000000000" pitchFamily="2" charset="0"/>
              </a:rPr>
              <a:t>finden Sie auf der Plattform </a:t>
            </a:r>
            <a:r>
              <a:rPr lang="de-AT" sz="1600">
                <a:latin typeface="Mangal Pro" panose="00000500000000000000" pitchFamily="2" charset="0"/>
                <a:cs typeface="Mangal Pro" panose="00000500000000000000" pitchFamily="2" charset="0"/>
                <a:hlinkClick r:id="rId2"/>
              </a:rPr>
              <a:t>www.retrans.at </a:t>
            </a:r>
            <a:r>
              <a:rPr lang="de-AT" sz="160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Weiterführende Quellen:</a:t>
            </a:r>
            <a:r>
              <a:rPr lang="de-AT" sz="1600">
                <a:solidFill>
                  <a:srgbClr val="0A6169"/>
                </a:solidFill>
                <a:latin typeface="Mangal Pro" panose="00000500000000000000" pitchFamily="2" charset="0"/>
                <a:cs typeface="Mangal Pro" panose="00000500000000000000" pitchFamily="2" charset="0"/>
              </a:rPr>
              <a:t> </a:t>
            </a:r>
            <a:r>
              <a:rPr lang="de-AT" sz="1600">
                <a:latin typeface="Mangal Pro" panose="00000500000000000000" pitchFamily="2" charset="0"/>
                <a:cs typeface="Mangal Pro" panose="00000500000000000000" pitchFamily="2" charset="0"/>
              </a:rPr>
              <a:t>Am Ende eines jeden Unterkapitels findet sich eine Aufstellung der Literaturquellen.</a:t>
            </a:r>
          </a:p>
          <a:p>
            <a:endParaRPr lang="de-AT"/>
          </a:p>
        </p:txBody>
      </p:sp>
      <p:pic>
        <p:nvPicPr>
          <p:cNvPr id="3" name="Grafik 2">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pic>
        <p:nvPicPr>
          <p:cNvPr id="9" name="Picture 4" descr="Logo Fachhochschule Oberösterreich">
            <a:extLst>
              <a:ext uri="{FF2B5EF4-FFF2-40B4-BE49-F238E27FC236}">
                <a16:creationId xmlns:a16="http://schemas.microsoft.com/office/drawing/2014/main" id="{6AB72764-D546-96C1-C6B5-2F35C389C7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 Logistikum">
            <a:extLst>
              <a:ext uri="{FF2B5EF4-FFF2-40B4-BE49-F238E27FC236}">
                <a16:creationId xmlns:a16="http://schemas.microsoft.com/office/drawing/2014/main" id="{71F85E20-DC7F-7BEB-3E39-B2B1AD7824F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descr="Logo Bundesministerium Innovation, Mobilität und Infrastruktur">
            <a:extLst>
              <a:ext uri="{FF2B5EF4-FFF2-40B4-BE49-F238E27FC236}">
                <a16:creationId xmlns:a16="http://schemas.microsoft.com/office/drawing/2014/main" id="{88BCA3DE-1F82-8DCC-6F06-F788A03584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20" name="Grafik 19" descr="Logo SCHIG">
            <a:extLst>
              <a:ext uri="{FF2B5EF4-FFF2-40B4-BE49-F238E27FC236}">
                <a16:creationId xmlns:a16="http://schemas.microsoft.com/office/drawing/2014/main" id="{1317EC84-4054-D34C-AF4D-95F80092F1D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1" name="Grafik 20" descr="Logo Austrian Logistics">
            <a:extLst>
              <a:ext uri="{FF2B5EF4-FFF2-40B4-BE49-F238E27FC236}">
                <a16:creationId xmlns:a16="http://schemas.microsoft.com/office/drawing/2014/main" id="{7D159426-8B10-94D7-3BFD-F653BB04C8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2" name="Grafik 11" descr="Logo Fachhochschule des BFI Wien">
            <a:extLst>
              <a:ext uri="{FF2B5EF4-FFF2-40B4-BE49-F238E27FC236}">
                <a16:creationId xmlns:a16="http://schemas.microsoft.com/office/drawing/2014/main" id="{B0023E6D-323F-7E31-761D-CA5D5828DD7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5" name="Foliennummernplatzhalter 5">
            <a:extLst>
              <a:ext uri="{FF2B5EF4-FFF2-40B4-BE49-F238E27FC236}">
                <a16:creationId xmlns:a16="http://schemas.microsoft.com/office/drawing/2014/main" id="{95EFE90F-5632-43C4-1B88-18E4F654EF70}"/>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3392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3999"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Tree>
    <p:extLst>
      <p:ext uri="{BB962C8B-B14F-4D97-AF65-F5344CB8AC3E}">
        <p14:creationId xmlns:p14="http://schemas.microsoft.com/office/powerpoint/2010/main" val="181589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4000" y="6057902"/>
            <a:ext cx="9144001" cy="287337"/>
          </a:xfrm>
        </p:spPr>
        <p:txBody>
          <a:bodyPr anchor="b" anchorCtr="0">
            <a:normAutofit/>
          </a:bodyPr>
          <a:lstStyle>
            <a:lvl1pPr marL="0" indent="0" algn="r">
              <a:buNone/>
              <a:defRPr sz="600"/>
            </a:lvl1pPr>
          </a:lstStyle>
          <a:p>
            <a:pPr lvl="0"/>
            <a:r>
              <a:rPr lang="en-GB"/>
              <a:t>© Copyright…</a:t>
            </a:r>
            <a:endParaRPr lang="en-AT"/>
          </a:p>
        </p:txBody>
      </p:sp>
    </p:spTree>
    <p:extLst>
      <p:ext uri="{BB962C8B-B14F-4D97-AF65-F5344CB8AC3E}">
        <p14:creationId xmlns:p14="http://schemas.microsoft.com/office/powerpoint/2010/main" val="15691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pic>
        <p:nvPicPr>
          <p:cNvPr id="7" name="Picture 4" descr="Logo Fachhochschule Oberösterreich">
            <a:extLst>
              <a:ext uri="{FF2B5EF4-FFF2-40B4-BE49-F238E27FC236}">
                <a16:creationId xmlns:a16="http://schemas.microsoft.com/office/drawing/2014/main" id="{8DBA993F-F38E-694A-3FDB-CACA46F614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Logistikum">
            <a:extLst>
              <a:ext uri="{FF2B5EF4-FFF2-40B4-BE49-F238E27FC236}">
                <a16:creationId xmlns:a16="http://schemas.microsoft.com/office/drawing/2014/main" id="{89F0976F-9592-229A-39AA-B36AE0A183E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97318857-FF95-F2D0-43A6-5004041608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903D2708-6BF5-D08B-BE74-4C5DB35F4D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Logo Austrian Logistics">
            <a:extLst>
              <a:ext uri="{FF2B5EF4-FFF2-40B4-BE49-F238E27FC236}">
                <a16:creationId xmlns:a16="http://schemas.microsoft.com/office/drawing/2014/main" id="{2A13B668-72AE-4D96-6209-27A1BF27851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4" name="Grafik 11" descr="Logo Fachhochschule des BFI Wien">
            <a:extLst>
              <a:ext uri="{FF2B5EF4-FFF2-40B4-BE49-F238E27FC236}">
                <a16:creationId xmlns:a16="http://schemas.microsoft.com/office/drawing/2014/main" id="{333285ED-C768-842C-CFFC-38311659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5" name="Foliennummernplatzhalter 5">
            <a:extLst>
              <a:ext uri="{FF2B5EF4-FFF2-40B4-BE49-F238E27FC236}">
                <a16:creationId xmlns:a16="http://schemas.microsoft.com/office/drawing/2014/main" id="{443419F6-935B-0281-D288-992F5C23142D}"/>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BFB01A98-DDA5-10D2-9C07-782B5B4FD710}"/>
              </a:ext>
            </a:extLst>
          </p:cNvPr>
          <p:cNvSpPr txBox="1">
            <a:spLocks/>
          </p:cNvSpPr>
          <p:nvPr userDrawn="1"/>
        </p:nvSpPr>
        <p:spPr>
          <a:xfrm>
            <a:off x="164656" y="6381138"/>
            <a:ext cx="516542"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a:p>
        </p:txBody>
      </p:sp>
      <p:sp>
        <p:nvSpPr>
          <p:cNvPr id="9" name="Foliennummernplatzhalter 5">
            <a:extLst>
              <a:ext uri="{FF2B5EF4-FFF2-40B4-BE49-F238E27FC236}">
                <a16:creationId xmlns:a16="http://schemas.microsoft.com/office/drawing/2014/main" id="{6E181B82-EB98-5B68-0725-5FC25779E2E6}"/>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a:solidFill>
                <a:schemeClr val="tx1"/>
              </a:solidFill>
              <a:latin typeface="Mangal Pro" panose="00000500000000000000" pitchFamily="2" charset="0"/>
              <a:cs typeface="Mangal Pro" panose="00000500000000000000" pitchFamily="2" charset="0"/>
            </a:endParaRPr>
          </a:p>
        </p:txBody>
      </p:sp>
      <p:pic>
        <p:nvPicPr>
          <p:cNvPr id="10" name="Picture 4" descr="Logo Fachhochschule Oberösterreich">
            <a:extLst>
              <a:ext uri="{FF2B5EF4-FFF2-40B4-BE49-F238E27FC236}">
                <a16:creationId xmlns:a16="http://schemas.microsoft.com/office/drawing/2014/main" id="{185868CC-19ED-FBE7-CF02-7C63C6B06E4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ogo Logistikum">
            <a:extLst>
              <a:ext uri="{FF2B5EF4-FFF2-40B4-BE49-F238E27FC236}">
                <a16:creationId xmlns:a16="http://schemas.microsoft.com/office/drawing/2014/main" id="{A4F04C12-0AD0-4FDB-06FF-6494D4CE3C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Logo Bundesministerium Innovation, Mobilität und Infrastruktur">
            <a:extLst>
              <a:ext uri="{FF2B5EF4-FFF2-40B4-BE49-F238E27FC236}">
                <a16:creationId xmlns:a16="http://schemas.microsoft.com/office/drawing/2014/main" id="{C5D837EE-1575-893E-08DA-5611F09E72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3" name="Grafik 12" descr="Logo SCHIG">
            <a:extLst>
              <a:ext uri="{FF2B5EF4-FFF2-40B4-BE49-F238E27FC236}">
                <a16:creationId xmlns:a16="http://schemas.microsoft.com/office/drawing/2014/main" id="{2A2F9B89-8164-648E-E444-A2FB104FEB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8" name="Grafik 17" descr="Logo Austrian Logistics">
            <a:extLst>
              <a:ext uri="{FF2B5EF4-FFF2-40B4-BE49-F238E27FC236}">
                <a16:creationId xmlns:a16="http://schemas.microsoft.com/office/drawing/2014/main" id="{D0BD7DED-418C-1D15-6C33-0AE1707587C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9" name="Grafik 11" descr="Logo Fachhochschule des BFI Wien">
            <a:extLst>
              <a:ext uri="{FF2B5EF4-FFF2-40B4-BE49-F238E27FC236}">
                <a16:creationId xmlns:a16="http://schemas.microsoft.com/office/drawing/2014/main" id="{DB7D3DB2-6708-EAA5-C456-02B9199082A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a:extLst>
              <a:ext uri="{FF2B5EF4-FFF2-40B4-BE49-F238E27FC236}">
                <a16:creationId xmlns:a16="http://schemas.microsoft.com/office/drawing/2014/main" id="{6D05E9DC-7749-06CD-E053-9A8036B4A8C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10" name="Foliennummernplatzhalter 5">
            <a:extLst>
              <a:ext uri="{FF2B5EF4-FFF2-40B4-BE49-F238E27FC236}">
                <a16:creationId xmlns:a16="http://schemas.microsoft.com/office/drawing/2014/main" id="{03B475FB-8FCD-E634-8098-8E3B1E3C46D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a:solidFill>
                <a:schemeClr val="tx1"/>
              </a:solidFill>
              <a:latin typeface="Mangal Pro" panose="00000500000000000000" pitchFamily="2" charset="0"/>
              <a:cs typeface="Mangal Pro" panose="00000500000000000000" pitchFamily="2" charset="0"/>
            </a:endParaRPr>
          </a:p>
        </p:txBody>
      </p:sp>
      <p:pic>
        <p:nvPicPr>
          <p:cNvPr id="12" name="Picture 4" descr="Logo Fachhochschule Oberösterreich">
            <a:extLst>
              <a:ext uri="{FF2B5EF4-FFF2-40B4-BE49-F238E27FC236}">
                <a16:creationId xmlns:a16="http://schemas.microsoft.com/office/drawing/2014/main" id="{6D1A0237-8529-8065-A7AD-8D71C1BD42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Logo Logistikum">
            <a:extLst>
              <a:ext uri="{FF2B5EF4-FFF2-40B4-BE49-F238E27FC236}">
                <a16:creationId xmlns:a16="http://schemas.microsoft.com/office/drawing/2014/main" id="{B017B860-3B2B-344E-1B5B-CAB1C26D399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Logo Bundesministerium Innovation, Mobilität und Infrastruktur">
            <a:extLst>
              <a:ext uri="{FF2B5EF4-FFF2-40B4-BE49-F238E27FC236}">
                <a16:creationId xmlns:a16="http://schemas.microsoft.com/office/drawing/2014/main" id="{81E8126B-1DAA-F90F-BC7F-50DD90D8CD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5" name="Grafik 14" descr="Logo SCHIG">
            <a:extLst>
              <a:ext uri="{FF2B5EF4-FFF2-40B4-BE49-F238E27FC236}">
                <a16:creationId xmlns:a16="http://schemas.microsoft.com/office/drawing/2014/main" id="{3EA704C6-D852-D52D-DC8A-585ACE77542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7" name="Grafik 16" descr="Logo Austrian Logistics">
            <a:extLst>
              <a:ext uri="{FF2B5EF4-FFF2-40B4-BE49-F238E27FC236}">
                <a16:creationId xmlns:a16="http://schemas.microsoft.com/office/drawing/2014/main" id="{8FC3570A-45C8-E915-CF03-36746CDD45A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1" name="Grafik 11" descr="Logo Fachhochschule des BFI Wien">
            <a:extLst>
              <a:ext uri="{FF2B5EF4-FFF2-40B4-BE49-F238E27FC236}">
                <a16:creationId xmlns:a16="http://schemas.microsoft.com/office/drawing/2014/main" id="{98B870B1-0C8E-8E06-E80C-924AF78BA7A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10" name="Foliennummernplatzhalter 5">
            <a:extLst>
              <a:ext uri="{FF2B5EF4-FFF2-40B4-BE49-F238E27FC236}">
                <a16:creationId xmlns:a16="http://schemas.microsoft.com/office/drawing/2014/main" id="{19487186-E443-4EEA-C736-A1376CBE0406}"/>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a:solidFill>
                <a:schemeClr val="tx1"/>
              </a:solidFill>
              <a:latin typeface="Mangal Pro" panose="00000500000000000000" pitchFamily="2" charset="0"/>
              <a:cs typeface="Mangal Pro" panose="00000500000000000000" pitchFamily="2" charset="0"/>
            </a:endParaRPr>
          </a:p>
        </p:txBody>
      </p:sp>
      <p:pic>
        <p:nvPicPr>
          <p:cNvPr id="11" name="Picture 4" descr="Logo Fachhochschule Oberösterreich">
            <a:extLst>
              <a:ext uri="{FF2B5EF4-FFF2-40B4-BE49-F238E27FC236}">
                <a16:creationId xmlns:a16="http://schemas.microsoft.com/office/drawing/2014/main" id="{4A978223-299D-F986-D869-9C13591C331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a:extLst>
              <a:ext uri="{FF2B5EF4-FFF2-40B4-BE49-F238E27FC236}">
                <a16:creationId xmlns:a16="http://schemas.microsoft.com/office/drawing/2014/main" id="{1F1A3E59-1ADD-46C4-B7C9-8EC4F0B5415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Logo Bundesministerium Innovation, Mobilität und Infrastruktur">
            <a:extLst>
              <a:ext uri="{FF2B5EF4-FFF2-40B4-BE49-F238E27FC236}">
                <a16:creationId xmlns:a16="http://schemas.microsoft.com/office/drawing/2014/main" id="{3DA934EB-8E55-05E7-D719-AF87078F6B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Logo SCHIG">
            <a:extLst>
              <a:ext uri="{FF2B5EF4-FFF2-40B4-BE49-F238E27FC236}">
                <a16:creationId xmlns:a16="http://schemas.microsoft.com/office/drawing/2014/main" id="{9D26144B-0AD3-66A8-3C53-1272A3E56F2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Logo Austrian Logistics">
            <a:extLst>
              <a:ext uri="{FF2B5EF4-FFF2-40B4-BE49-F238E27FC236}">
                <a16:creationId xmlns:a16="http://schemas.microsoft.com/office/drawing/2014/main" id="{3280B050-49FE-4C5C-4D04-032E048378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Logo Fachhochschule des BFI Wien">
            <a:extLst>
              <a:ext uri="{FF2B5EF4-FFF2-40B4-BE49-F238E27FC236}">
                <a16:creationId xmlns:a16="http://schemas.microsoft.com/office/drawing/2014/main" id="{6AE6579A-0147-CD63-0EBB-CB92D65349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895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sp>
        <p:nvSpPr>
          <p:cNvPr id="10" name="Foliennummernplatzhalter 5">
            <a:extLst>
              <a:ext uri="{FF2B5EF4-FFF2-40B4-BE49-F238E27FC236}">
                <a16:creationId xmlns:a16="http://schemas.microsoft.com/office/drawing/2014/main" id="{63BEC07E-9B1C-47B2-613D-4DEB269FAEE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a:solidFill>
                <a:schemeClr val="tx1"/>
              </a:solidFill>
              <a:latin typeface="Mangal Pro" panose="00000500000000000000" pitchFamily="2" charset="0"/>
              <a:cs typeface="Mangal Pro" panose="00000500000000000000" pitchFamily="2" charset="0"/>
            </a:endParaRPr>
          </a:p>
        </p:txBody>
      </p:sp>
      <p:pic>
        <p:nvPicPr>
          <p:cNvPr id="11" name="Picture 4" descr="Logo Fachhochschule Oberösterreich">
            <a:extLst>
              <a:ext uri="{FF2B5EF4-FFF2-40B4-BE49-F238E27FC236}">
                <a16:creationId xmlns:a16="http://schemas.microsoft.com/office/drawing/2014/main" id="{24FD986A-E813-D4DD-1695-17F9E0E6B55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a:extLst>
              <a:ext uri="{FF2B5EF4-FFF2-40B4-BE49-F238E27FC236}">
                <a16:creationId xmlns:a16="http://schemas.microsoft.com/office/drawing/2014/main" id="{DB0A008B-C009-0A0A-FC51-F68D56B0CF5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Logo Bundesministerium Innovation, Mobilität und Infrastruktur">
            <a:extLst>
              <a:ext uri="{FF2B5EF4-FFF2-40B4-BE49-F238E27FC236}">
                <a16:creationId xmlns:a16="http://schemas.microsoft.com/office/drawing/2014/main" id="{F9B0F068-ACDD-C253-7A65-89E35DF709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8" name="Grafik 17" descr="Logo SCHIG">
            <a:extLst>
              <a:ext uri="{FF2B5EF4-FFF2-40B4-BE49-F238E27FC236}">
                <a16:creationId xmlns:a16="http://schemas.microsoft.com/office/drawing/2014/main" id="{F489FB96-2187-5EBB-3526-F3C86170315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9" name="Grafik 18" descr="Logo Austrian Logistics">
            <a:extLst>
              <a:ext uri="{FF2B5EF4-FFF2-40B4-BE49-F238E27FC236}">
                <a16:creationId xmlns:a16="http://schemas.microsoft.com/office/drawing/2014/main" id="{01CC66C7-D934-6363-80C9-B0B1543C7C0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0" name="Grafik 11" descr="Logo Fachhochschule des BFI Wien">
            <a:extLst>
              <a:ext uri="{FF2B5EF4-FFF2-40B4-BE49-F238E27FC236}">
                <a16:creationId xmlns:a16="http://schemas.microsoft.com/office/drawing/2014/main" id="{861A5F4E-4F75-71F9-5C8B-065F375C4E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05.02.2026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05.02.2026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71"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72" r:id="rId17"/>
    <p:sldLayoutId id="2147483673" r:id="rId18"/>
    <p:sldLayoutId id="2147483674" r:id="rId19"/>
    <p:sldLayoutId id="2147483675" r:id="rId20"/>
    <p:sldLayoutId id="214748367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studyflix.de/wirtschaft/globalisierung-vor-und-nachteile-1909"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open.spotify.com/episode/5Kw0eqlquqgFNqvHoYtEJv?si=yFzJnF5WS268MQocULU0tA&amp;nd=1&amp;dlsi=8da221e8220b49bc"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ideo" Target="https://www.youtube.com/embed/4_ibco9HuUE?feature=oembed" TargetMode="External"/><Relationship Id="rId5" Type="http://schemas.openxmlformats.org/officeDocument/2006/relationships/image" Target="../media/image47.jpeg"/><Relationship Id="rId4" Type="http://schemas.openxmlformats.org/officeDocument/2006/relationships/hyperlink" Target="https://www.youtube.com/watch?v=4_ibco9HuU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rewway@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seafar.eu/d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p:txBody>
          <a:bodyPr/>
          <a:lstStyle/>
          <a:p>
            <a:r>
              <a:rPr lang="de-AT"/>
              <a:t>Grundlagen der Logistik</a:t>
            </a:r>
          </a:p>
        </p:txBody>
      </p:sp>
      <p:sp>
        <p:nvSpPr>
          <p:cNvPr id="3" name="Untertitel 2">
            <a:extLst>
              <a:ext uri="{FF2B5EF4-FFF2-40B4-BE49-F238E27FC236}">
                <a16:creationId xmlns:a16="http://schemas.microsoft.com/office/drawing/2014/main" id="{0B96ACDD-8537-C1C2-9433-0CDA4A8135F8}"/>
              </a:ext>
            </a:extLst>
          </p:cNvPr>
          <p:cNvSpPr>
            <a:spLocks noGrp="1"/>
          </p:cNvSpPr>
          <p:nvPr>
            <p:ph type="subTitle" idx="1"/>
          </p:nvPr>
        </p:nvSpPr>
        <p:spPr/>
        <p:txBody>
          <a:bodyPr/>
          <a:lstStyle/>
          <a:p>
            <a:r>
              <a:rPr lang="de-AT"/>
              <a:t>"Logistic what…?"</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347A-04E4-59AA-AA9D-A92EB2533E08}"/>
              </a:ext>
            </a:extLst>
          </p:cNvPr>
          <p:cNvSpPr>
            <a:spLocks noGrp="1"/>
          </p:cNvSpPr>
          <p:nvPr>
            <p:ph type="title"/>
          </p:nvPr>
        </p:nvSpPr>
        <p:spPr/>
        <p:txBody>
          <a:bodyPr/>
          <a:lstStyle/>
          <a:p>
            <a:r>
              <a:rPr lang="de-AT"/>
              <a:t>Transportauftrag Ei</a:t>
            </a:r>
          </a:p>
        </p:txBody>
      </p:sp>
      <p:sp>
        <p:nvSpPr>
          <p:cNvPr id="3" name="Content Placeholder 2">
            <a:extLst>
              <a:ext uri="{FF2B5EF4-FFF2-40B4-BE49-F238E27FC236}">
                <a16:creationId xmlns:a16="http://schemas.microsoft.com/office/drawing/2014/main" id="{CE961525-5495-67C3-7184-9B3B510D3B3A}"/>
              </a:ext>
            </a:extLst>
          </p:cNvPr>
          <p:cNvSpPr>
            <a:spLocks noGrp="1"/>
          </p:cNvSpPr>
          <p:nvPr>
            <p:ph idx="1"/>
          </p:nvPr>
        </p:nvSpPr>
        <p:spPr/>
        <p:txBody>
          <a:bodyPr vert="horz" lIns="91440" tIns="45720" rIns="91440" bIns="45720" rtlCol="0" anchor="t">
            <a:noAutofit/>
          </a:bodyPr>
          <a:lstStyle/>
          <a:p>
            <a:r>
              <a:rPr lang="de-AT" sz="1400" dirty="0">
                <a:latin typeface="Mangal Pro"/>
                <a:cs typeface="Mangal Pro"/>
              </a:rPr>
              <a:t>Gruppenarbeit (4-5 Personen pro Team)</a:t>
            </a:r>
            <a:endParaRPr lang="de-AT" sz="1400"/>
          </a:p>
          <a:p>
            <a:r>
              <a:rPr lang="de-AT" sz="1400" dirty="0">
                <a:latin typeface="Mangal Pro"/>
                <a:cs typeface="Mangal Pro"/>
              </a:rPr>
              <a:t>Ziel der Aufgabe ist, ein rohes Ei so zu schützen, dass es einen Sturz aus großer Höhe (aus dem Fenster) unbeschadet übersteht.</a:t>
            </a:r>
          </a:p>
          <a:p>
            <a:pPr marL="0" indent="0">
              <a:buNone/>
            </a:pPr>
            <a:r>
              <a:rPr lang="de" sz="1400" b="1" dirty="0">
                <a:latin typeface="Mangal Pro"/>
                <a:cs typeface="Mangal Pro"/>
              </a:rPr>
              <a:t>Rahmenbedingungen &amp; Regeln</a:t>
            </a:r>
            <a:endParaRPr lang="de-AT" sz="1400" dirty="0">
              <a:latin typeface="Mangal Pro"/>
              <a:cs typeface="Mangal Pro"/>
            </a:endParaRPr>
          </a:p>
          <a:p>
            <a:r>
              <a:rPr lang="de" sz="1400" dirty="0">
                <a:latin typeface="Mangal Pro"/>
                <a:cs typeface="Mangal Pro"/>
              </a:rPr>
              <a:t>Das Ei: Malt dem Ei ein Gesicht auf. Das Gesicht muss während des gesamten Transports (auch aus der Verpackung heraus) sichtbar sein.</a:t>
            </a:r>
            <a:endParaRPr lang="de-AT" sz="1400" dirty="0"/>
          </a:p>
          <a:p>
            <a:r>
              <a:rPr lang="de" sz="1400" dirty="0">
                <a:latin typeface="Mangal Pro"/>
                <a:cs typeface="Mangal Pro"/>
              </a:rPr>
              <a:t>Verbot: Das Ei darf nicht im Inneren des Luftballons platziert werden.</a:t>
            </a:r>
            <a:endParaRPr lang="de-AT" sz="1400"/>
          </a:p>
          <a:p>
            <a:r>
              <a:rPr lang="de" sz="1400">
                <a:latin typeface="Mangal Pro"/>
                <a:cs typeface="Mangal Pro"/>
              </a:rPr>
              <a:t>Hilfsmittel: Laptops, Handys oder andere nicht aufgeführte Gegenstände sind strengstens untersagt.</a:t>
            </a:r>
            <a:endParaRPr lang="de-AT" sz="1400"/>
          </a:p>
          <a:p>
            <a:r>
              <a:rPr lang="de" sz="1400" dirty="0">
                <a:latin typeface="Mangal Pro"/>
                <a:cs typeface="Mangal Pro"/>
              </a:rPr>
              <a:t>Stift: Der Stift darf nur zum Aufzeichnen des Gesichts verwendet werden.</a:t>
            </a:r>
            <a:endParaRPr lang="de-AT" sz="1400" dirty="0"/>
          </a:p>
          <a:p>
            <a:r>
              <a:rPr lang="de" sz="1400">
                <a:latin typeface="Mangal Pro"/>
                <a:cs typeface="Mangal Pro"/>
              </a:rPr>
              <a:t>Arbeitszeit: Insgesamt stehen euch 45 Minuten für Planung und Bau zur Verfügung.</a:t>
            </a:r>
            <a:endParaRPr lang="en-US" sz="1400">
              <a:latin typeface="Mangal Pro"/>
              <a:cs typeface="Mangal Pro"/>
            </a:endParaRPr>
          </a:p>
          <a:p>
            <a:pPr marL="0" indent="0">
              <a:buNone/>
            </a:pPr>
            <a:r>
              <a:rPr lang="de" sz="1400" b="1" dirty="0">
                <a:latin typeface="Mangal Pro"/>
                <a:cs typeface="Mangal Pro"/>
              </a:rPr>
              <a:t>Materialliste (pro Gruppe)</a:t>
            </a:r>
            <a:endParaRPr lang="de" sz="1400" dirty="0">
              <a:latin typeface="Mangal Pro"/>
              <a:cs typeface="Mangal Pro"/>
            </a:endParaRPr>
          </a:p>
          <a:p>
            <a:r>
              <a:rPr lang="de" sz="1400" dirty="0">
                <a:latin typeface="Mangal Pro"/>
                <a:cs typeface="Mangal Pro"/>
              </a:rPr>
              <a:t>1 rohes Ei; 25 Strohhalme; 1 Luftballon; 5 Streichhölzer; 2m </a:t>
            </a:r>
            <a:r>
              <a:rPr lang="de" sz="1400">
                <a:latin typeface="Mangal Pro"/>
                <a:cs typeface="Mangal Pro"/>
              </a:rPr>
              <a:t>Malerklebeband; 1 Schere; 1 Taschentuch; 1 A4-Blatt</a:t>
            </a:r>
          </a:p>
        </p:txBody>
      </p:sp>
      <p:sp>
        <p:nvSpPr>
          <p:cNvPr id="6" name="Textfeld 12">
            <a:extLst>
              <a:ext uri="{FF2B5EF4-FFF2-40B4-BE49-F238E27FC236}">
                <a16:creationId xmlns:a16="http://schemas.microsoft.com/office/drawing/2014/main" id="{78421E4A-F67B-F1C6-4A0E-6260936BD33F}"/>
              </a:ext>
            </a:extLst>
          </p:cNvPr>
          <p:cNvSpPr txBox="1"/>
          <p:nvPr/>
        </p:nvSpPr>
        <p:spPr>
          <a:xfrm>
            <a:off x="884803" y="6529648"/>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413626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860D3-A205-3C49-2484-5DC97729A7D7}"/>
              </a:ext>
            </a:extLst>
          </p:cNvPr>
          <p:cNvSpPr>
            <a:spLocks noGrp="1"/>
          </p:cNvSpPr>
          <p:nvPr>
            <p:ph type="title"/>
          </p:nvPr>
        </p:nvSpPr>
        <p:spPr/>
        <p:txBody>
          <a:bodyPr/>
          <a:lstStyle/>
          <a:p>
            <a:r>
              <a:rPr lang="de-AT"/>
              <a:t>Orientierung am Materialstrom</a:t>
            </a:r>
          </a:p>
        </p:txBody>
      </p:sp>
      <p:pic>
        <p:nvPicPr>
          <p:cNvPr id="4" name="Content Placeholder 3" descr="Grafik Logistikphasen in einem Unternehmen">
            <a:extLst>
              <a:ext uri="{FF2B5EF4-FFF2-40B4-BE49-F238E27FC236}">
                <a16:creationId xmlns:a16="http://schemas.microsoft.com/office/drawing/2014/main" id="{641084B3-1B6D-651C-7003-17531FD74EE8}"/>
              </a:ext>
            </a:extLst>
          </p:cNvPr>
          <p:cNvPicPr>
            <a:picLocks noChangeAspect="1"/>
          </p:cNvPicPr>
          <p:nvPr/>
        </p:nvPicPr>
        <p:blipFill>
          <a:blip r:embed="rId3"/>
          <a:stretch>
            <a:fillRect/>
          </a:stretch>
        </p:blipFill>
        <p:spPr>
          <a:xfrm>
            <a:off x="2881809" y="1440165"/>
            <a:ext cx="6428381" cy="4490010"/>
          </a:xfrm>
          <a:prstGeom prst="rect">
            <a:avLst/>
          </a:prstGeom>
        </p:spPr>
      </p:pic>
      <p:sp>
        <p:nvSpPr>
          <p:cNvPr id="2" name="Textfeld 12">
            <a:extLst>
              <a:ext uri="{FF2B5EF4-FFF2-40B4-BE49-F238E27FC236}">
                <a16:creationId xmlns:a16="http://schemas.microsoft.com/office/drawing/2014/main" id="{C158EA1B-98B2-D466-2E92-41C4DF097303}"/>
              </a:ext>
            </a:extLst>
          </p:cNvPr>
          <p:cNvSpPr txBox="1"/>
          <p:nvPr/>
        </p:nvSpPr>
        <p:spPr>
          <a:xfrm>
            <a:off x="889566" y="6523492"/>
            <a:ext cx="145199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eigene Darstellung</a:t>
            </a:r>
          </a:p>
        </p:txBody>
      </p:sp>
    </p:spTree>
    <p:extLst>
      <p:ext uri="{BB962C8B-B14F-4D97-AF65-F5344CB8AC3E}">
        <p14:creationId xmlns:p14="http://schemas.microsoft.com/office/powerpoint/2010/main" val="227747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B046A-B57D-4A4F-8714-490A8984078B}"/>
              </a:ext>
            </a:extLst>
          </p:cNvPr>
          <p:cNvSpPr>
            <a:spLocks noGrp="1"/>
          </p:cNvSpPr>
          <p:nvPr>
            <p:ph type="title"/>
          </p:nvPr>
        </p:nvSpPr>
        <p:spPr/>
        <p:txBody>
          <a:bodyPr/>
          <a:lstStyle/>
          <a:p>
            <a:r>
              <a:rPr lang="de-AT"/>
              <a:t>Beschaffungslogistik</a:t>
            </a:r>
          </a:p>
        </p:txBody>
      </p:sp>
      <p:sp>
        <p:nvSpPr>
          <p:cNvPr id="4" name="Content Placeholder 8">
            <a:extLst>
              <a:ext uri="{FF2B5EF4-FFF2-40B4-BE49-F238E27FC236}">
                <a16:creationId xmlns:a16="http://schemas.microsoft.com/office/drawing/2014/main" id="{6A6AF057-5051-A1DA-4F38-0273461E07CE}"/>
              </a:ext>
            </a:extLst>
          </p:cNvPr>
          <p:cNvSpPr txBox="1">
            <a:spLocks/>
          </p:cNvSpPr>
          <p:nvPr/>
        </p:nvSpPr>
        <p:spPr>
          <a:xfrm>
            <a:off x="8100212" y="3199083"/>
            <a:ext cx="2700309" cy="2594932"/>
          </a:xfrm>
          <a:prstGeom prst="rect">
            <a:avLst/>
          </a:prstGeom>
        </p:spPr>
        <p:txBody>
          <a:bodyPr vert="horz" lIns="91440" tIns="45720" rIns="91440" bIns="45720" rtlCol="0" anchor="t" anchorCtr="0">
            <a:norm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 </a:t>
            </a:r>
            <a:r>
              <a:rPr lang="de-AT" sz="2000">
                <a:solidFill>
                  <a:schemeClr val="tx1"/>
                </a:solidFill>
                <a:latin typeface="Mangal Pro" panose="00000500000000000000" pitchFamily="2" charset="0"/>
                <a:cs typeface="Mangal Pro" panose="00000500000000000000" pitchFamily="2" charset="0"/>
              </a:rPr>
              <a:t>zwischen Distributionslogistik der </a:t>
            </a:r>
            <a:r>
              <a:rPr lang="de-AT" sz="2000" b="1">
                <a:solidFill>
                  <a:schemeClr val="tx1"/>
                </a:solidFill>
                <a:latin typeface="Mangal Pro" panose="00000500000000000000" pitchFamily="2" charset="0"/>
                <a:cs typeface="Mangal Pro" panose="00000500000000000000" pitchFamily="2" charset="0"/>
              </a:rPr>
              <a:t>Lieferanten</a:t>
            </a:r>
            <a:r>
              <a:rPr lang="de-AT" sz="2000">
                <a:solidFill>
                  <a:schemeClr val="tx1"/>
                </a:solidFill>
                <a:latin typeface="Mangal Pro" panose="00000500000000000000" pitchFamily="2" charset="0"/>
                <a:cs typeface="Mangal Pro" panose="00000500000000000000" pitchFamily="2" charset="0"/>
              </a:rPr>
              <a:t> und Produktionslogistik des herstellenden </a:t>
            </a:r>
            <a:r>
              <a:rPr lang="de-AT" sz="2000" b="1">
                <a:solidFill>
                  <a:schemeClr val="tx1"/>
                </a:solidFill>
                <a:latin typeface="Mangal Pro" panose="00000500000000000000" pitchFamily="2" charset="0"/>
                <a:cs typeface="Mangal Pro" panose="00000500000000000000" pitchFamily="2" charset="0"/>
              </a:rPr>
              <a:t>Unternehmens</a:t>
            </a:r>
          </a:p>
        </p:txBody>
      </p:sp>
      <p:pic>
        <p:nvPicPr>
          <p:cNvPr id="5" name="Picture 4" descr="bunter Pfeil">
            <a:extLst>
              <a:ext uri="{FF2B5EF4-FFF2-40B4-BE49-F238E27FC236}">
                <a16:creationId xmlns:a16="http://schemas.microsoft.com/office/drawing/2014/main" id="{E9804C41-3B02-3EAF-C9DE-8213FE83A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161" y="1712767"/>
            <a:ext cx="955731" cy="955731"/>
          </a:xfrm>
          <a:prstGeom prst="rect">
            <a:avLst/>
          </a:prstGeom>
        </p:spPr>
      </p:pic>
      <p:sp>
        <p:nvSpPr>
          <p:cNvPr id="6" name="Content Placeholder 3">
            <a:extLst>
              <a:ext uri="{FF2B5EF4-FFF2-40B4-BE49-F238E27FC236}">
                <a16:creationId xmlns:a16="http://schemas.microsoft.com/office/drawing/2014/main" id="{5DE22E19-21BE-B69D-3CFF-1AF15F6FEE60}"/>
              </a:ext>
            </a:extLst>
          </p:cNvPr>
          <p:cNvSpPr txBox="1">
            <a:spLocks/>
          </p:cNvSpPr>
          <p:nvPr/>
        </p:nvSpPr>
        <p:spPr>
          <a:xfrm>
            <a:off x="1555274" y="3199083"/>
            <a:ext cx="2579376" cy="2594932"/>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accent4"/>
              </a:buClr>
              <a:buNone/>
            </a:pPr>
            <a:r>
              <a:rPr lang="de-AT" sz="2000" b="1">
                <a:latin typeface="Mangal Pro" panose="00000500000000000000" pitchFamily="2" charset="0"/>
                <a:cs typeface="Mangal Pro" panose="00000500000000000000" pitchFamily="2" charset="0"/>
              </a:rPr>
              <a:t>Transport</a:t>
            </a:r>
            <a:r>
              <a:rPr lang="de-AT" sz="2000">
                <a:latin typeface="Mangal Pro" panose="00000500000000000000" pitchFamily="2" charset="0"/>
                <a:cs typeface="Mangal Pro" panose="00000500000000000000" pitchFamily="2" charset="0"/>
              </a:rPr>
              <a:t> von Waren aus zentralen Produktionsstätten oder aus dezentralen Lagerstandorten</a:t>
            </a:r>
          </a:p>
        </p:txBody>
      </p:sp>
      <p:sp>
        <p:nvSpPr>
          <p:cNvPr id="7" name="Content Placeholder 5">
            <a:extLst>
              <a:ext uri="{FF2B5EF4-FFF2-40B4-BE49-F238E27FC236}">
                <a16:creationId xmlns:a16="http://schemas.microsoft.com/office/drawing/2014/main" id="{9363135F-2A8D-37FE-26C5-CE43D6CCCF03}"/>
              </a:ext>
            </a:extLst>
          </p:cNvPr>
          <p:cNvSpPr txBox="1">
            <a:spLocks/>
          </p:cNvSpPr>
          <p:nvPr/>
        </p:nvSpPr>
        <p:spPr>
          <a:xfrm>
            <a:off x="4849173" y="3173902"/>
            <a:ext cx="2700309" cy="2594932"/>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de-AT" sz="2000">
                <a:latin typeface="Mangal Pro" panose="00000500000000000000" pitchFamily="2" charset="0"/>
                <a:cs typeface="Mangal Pro" panose="00000500000000000000" pitchFamily="2" charset="0"/>
              </a:rPr>
              <a:t>Strukturiert die Abläufe im Unternehmen so, dass eine termingerechte und qualitative </a:t>
            </a:r>
            <a:r>
              <a:rPr lang="de-AT" sz="2000" b="1">
                <a:latin typeface="Mangal Pro" panose="00000500000000000000" pitchFamily="2" charset="0"/>
                <a:cs typeface="Mangal Pro" panose="00000500000000000000" pitchFamily="2" charset="0"/>
              </a:rPr>
              <a:t>Materialversorgung </a:t>
            </a:r>
            <a:r>
              <a:rPr lang="de-AT" sz="2000">
                <a:latin typeface="Mangal Pro" panose="00000500000000000000" pitchFamily="2" charset="0"/>
                <a:cs typeface="Mangal Pro" panose="00000500000000000000" pitchFamily="2" charset="0"/>
              </a:rPr>
              <a:t>gewährleistet wird</a:t>
            </a:r>
          </a:p>
        </p:txBody>
      </p:sp>
      <p:pic>
        <p:nvPicPr>
          <p:cNvPr id="8" name="Picture 7" descr="Lastwagen mit Ladung">
            <a:extLst>
              <a:ext uri="{FF2B5EF4-FFF2-40B4-BE49-F238E27FC236}">
                <a16:creationId xmlns:a16="http://schemas.microsoft.com/office/drawing/2014/main" id="{39516DFD-DFA1-0717-C5DC-32A483D3B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536" y="1654759"/>
            <a:ext cx="1215769" cy="1215769"/>
          </a:xfrm>
          <a:prstGeom prst="rect">
            <a:avLst/>
          </a:prstGeom>
        </p:spPr>
      </p:pic>
      <p:pic>
        <p:nvPicPr>
          <p:cNvPr id="9" name="Picture 8" descr="Checkliste">
            <a:extLst>
              <a:ext uri="{FF2B5EF4-FFF2-40B4-BE49-F238E27FC236}">
                <a16:creationId xmlns:a16="http://schemas.microsoft.com/office/drawing/2014/main" id="{BDE73A14-7412-DCF1-A673-28A8817D4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997" y="1784779"/>
            <a:ext cx="955730" cy="955730"/>
          </a:xfrm>
          <a:prstGeom prst="rect">
            <a:avLst/>
          </a:prstGeom>
        </p:spPr>
      </p:pic>
      <p:sp>
        <p:nvSpPr>
          <p:cNvPr id="10" name="Textfeld 12">
            <a:extLst>
              <a:ext uri="{FF2B5EF4-FFF2-40B4-BE49-F238E27FC236}">
                <a16:creationId xmlns:a16="http://schemas.microsoft.com/office/drawing/2014/main" id="{5521CD45-7759-73E6-AFB5-29A7AC0E2BFC}"/>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253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48B1E-B812-6586-E4C6-0F744D006692}"/>
              </a:ext>
            </a:extLst>
          </p:cNvPr>
          <p:cNvSpPr>
            <a:spLocks noGrp="1"/>
          </p:cNvSpPr>
          <p:nvPr>
            <p:ph type="title"/>
          </p:nvPr>
        </p:nvSpPr>
        <p:spPr/>
        <p:txBody>
          <a:bodyPr/>
          <a:lstStyle/>
          <a:p>
            <a:r>
              <a:rPr lang="de-AT"/>
              <a:t>Produktionslogistik</a:t>
            </a:r>
          </a:p>
        </p:txBody>
      </p:sp>
      <p:sp>
        <p:nvSpPr>
          <p:cNvPr id="5" name="Content Placeholder 3">
            <a:extLst>
              <a:ext uri="{FF2B5EF4-FFF2-40B4-BE49-F238E27FC236}">
                <a16:creationId xmlns:a16="http://schemas.microsoft.com/office/drawing/2014/main" id="{BA0DA4D0-6CE7-E1E0-0713-BAD133A396BE}"/>
              </a:ext>
            </a:extLst>
          </p:cNvPr>
          <p:cNvSpPr txBox="1">
            <a:spLocks/>
          </p:cNvSpPr>
          <p:nvPr/>
        </p:nvSpPr>
        <p:spPr>
          <a:xfrm>
            <a:off x="1364975" y="3136130"/>
            <a:ext cx="2703978" cy="2702273"/>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b="1">
                <a:latin typeface="Mangal Pro" panose="00000500000000000000" pitchFamily="2" charset="0"/>
                <a:cs typeface="Mangal Pro" panose="00000500000000000000" pitchFamily="2" charset="0"/>
              </a:rPr>
              <a:t>Transport</a:t>
            </a:r>
            <a:r>
              <a:rPr lang="de-AT" sz="2000">
                <a:latin typeface="Mangal Pro" panose="00000500000000000000" pitchFamily="2" charset="0"/>
                <a:cs typeface="Mangal Pro" panose="00000500000000000000" pitchFamily="2" charset="0"/>
              </a:rPr>
              <a:t> von Beschaffungslogistik an Produktionslinie von benötigten Teilen</a:t>
            </a:r>
          </a:p>
          <a:p>
            <a:pPr marL="0" indent="0" algn="ctr">
              <a:buFont typeface="Arial" panose="020B0604020202020204" pitchFamily="34" charset="0"/>
              <a:buNone/>
            </a:pPr>
            <a:r>
              <a:rPr lang="de-AT" sz="2000">
                <a:latin typeface="Mangal Pro" panose="00000500000000000000" pitchFamily="2" charset="0"/>
                <a:cs typeface="Mangal Pro" panose="00000500000000000000" pitchFamily="2" charset="0"/>
              </a:rPr>
              <a:t>Transport von Fertigerzeugnissen an Distributionslogistik</a:t>
            </a:r>
          </a:p>
        </p:txBody>
      </p:sp>
      <p:sp>
        <p:nvSpPr>
          <p:cNvPr id="6" name="Content Placeholder 5">
            <a:extLst>
              <a:ext uri="{FF2B5EF4-FFF2-40B4-BE49-F238E27FC236}">
                <a16:creationId xmlns:a16="http://schemas.microsoft.com/office/drawing/2014/main" id="{A04CF74D-96AD-0414-7F7F-925374BA93F1}"/>
              </a:ext>
            </a:extLst>
          </p:cNvPr>
          <p:cNvSpPr txBox="1">
            <a:spLocks/>
          </p:cNvSpPr>
          <p:nvPr/>
        </p:nvSpPr>
        <p:spPr>
          <a:xfrm>
            <a:off x="4768007" y="3136130"/>
            <a:ext cx="2595763" cy="2702273"/>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b="1">
                <a:latin typeface="Mangal Pro" panose="00000500000000000000" pitchFamily="2" charset="0"/>
                <a:cs typeface="Mangal Pro" panose="00000500000000000000" pitchFamily="2" charset="0"/>
              </a:rPr>
              <a:t>Bereitstellung</a:t>
            </a:r>
            <a:r>
              <a:rPr lang="de-AT" sz="2000">
                <a:latin typeface="Mangal Pro" panose="00000500000000000000" pitchFamily="2" charset="0"/>
                <a:cs typeface="Mangal Pro" panose="00000500000000000000" pitchFamily="2" charset="0"/>
              </a:rPr>
              <a:t> der benötigten Rohstoffe, Halbfertig und Fertigerzeugnisse an die Produktionslinie und Übergabe an Distributionslogistik</a:t>
            </a:r>
          </a:p>
        </p:txBody>
      </p:sp>
      <p:sp>
        <p:nvSpPr>
          <p:cNvPr id="7" name="Content Placeholder 8">
            <a:extLst>
              <a:ext uri="{FF2B5EF4-FFF2-40B4-BE49-F238E27FC236}">
                <a16:creationId xmlns:a16="http://schemas.microsoft.com/office/drawing/2014/main" id="{6683266A-E256-5DFB-24C0-284FA0D5010F}"/>
              </a:ext>
            </a:extLst>
          </p:cNvPr>
          <p:cNvSpPr txBox="1">
            <a:spLocks/>
          </p:cNvSpPr>
          <p:nvPr/>
        </p:nvSpPr>
        <p:spPr>
          <a:xfrm>
            <a:off x="8123050" y="3136129"/>
            <a:ext cx="2703975" cy="2702273"/>
          </a:xfrm>
          <a:prstGeom prst="rect">
            <a:avLst/>
          </a:prstGeom>
        </p:spPr>
        <p:txBody>
          <a:bodyPr vert="horz" lIns="91440" tIns="45720" rIns="91440" bIns="45720" rtlCol="0" anchor="t" anchorCtr="0">
            <a:norm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a:t>
            </a:r>
            <a:r>
              <a:rPr lang="de-AT" sz="2000">
                <a:solidFill>
                  <a:schemeClr val="tx1"/>
                </a:solidFill>
                <a:latin typeface="Mangal Pro" panose="00000500000000000000" pitchFamily="2" charset="0"/>
                <a:cs typeface="Mangal Pro" panose="00000500000000000000" pitchFamily="2" charset="0"/>
              </a:rPr>
              <a:t> zwischen Beschaffungslogistik und Produktion, als auch Produktion und Distributionslogistik</a:t>
            </a:r>
          </a:p>
        </p:txBody>
      </p:sp>
      <p:pic>
        <p:nvPicPr>
          <p:cNvPr id="8" name="Picture 7" descr="Checkliste">
            <a:extLst>
              <a:ext uri="{FF2B5EF4-FFF2-40B4-BE49-F238E27FC236}">
                <a16:creationId xmlns:a16="http://schemas.microsoft.com/office/drawing/2014/main" id="{E6A169C7-132C-312D-378E-B187015D3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896" y="1719503"/>
            <a:ext cx="1004605" cy="1004605"/>
          </a:xfrm>
          <a:prstGeom prst="rect">
            <a:avLst/>
          </a:prstGeom>
        </p:spPr>
      </p:pic>
      <p:pic>
        <p:nvPicPr>
          <p:cNvPr id="9" name="Picture 8" descr="bunter Pfeil">
            <a:extLst>
              <a:ext uri="{FF2B5EF4-FFF2-40B4-BE49-F238E27FC236}">
                <a16:creationId xmlns:a16="http://schemas.microsoft.com/office/drawing/2014/main" id="{B56B3909-0042-16F1-34CC-4B9F625C1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734" y="1694413"/>
            <a:ext cx="1004606" cy="1004606"/>
          </a:xfrm>
          <a:prstGeom prst="rect">
            <a:avLst/>
          </a:prstGeom>
        </p:spPr>
      </p:pic>
      <p:pic>
        <p:nvPicPr>
          <p:cNvPr id="10" name="Picture 9" descr="Transportband">
            <a:extLst>
              <a:ext uri="{FF2B5EF4-FFF2-40B4-BE49-F238E27FC236}">
                <a16:creationId xmlns:a16="http://schemas.microsoft.com/office/drawing/2014/main" id="{372C817E-3BA4-2C07-EC40-E7CFB7C5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367" y="1694413"/>
            <a:ext cx="1092900" cy="1092900"/>
          </a:xfrm>
          <a:prstGeom prst="rect">
            <a:avLst/>
          </a:prstGeom>
        </p:spPr>
      </p:pic>
      <p:sp>
        <p:nvSpPr>
          <p:cNvPr id="2" name="Textfeld 12">
            <a:extLst>
              <a:ext uri="{FF2B5EF4-FFF2-40B4-BE49-F238E27FC236}">
                <a16:creationId xmlns:a16="http://schemas.microsoft.com/office/drawing/2014/main" id="{4643FE74-5456-7481-742A-D8F0C2C01251}"/>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8194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BF2FAC-A148-5F8D-26A7-28999E69B68A}"/>
              </a:ext>
            </a:extLst>
          </p:cNvPr>
          <p:cNvSpPr>
            <a:spLocks noGrp="1"/>
          </p:cNvSpPr>
          <p:nvPr>
            <p:ph type="title"/>
          </p:nvPr>
        </p:nvSpPr>
        <p:spPr/>
        <p:txBody>
          <a:bodyPr/>
          <a:lstStyle/>
          <a:p>
            <a:r>
              <a:rPr lang="de-AT"/>
              <a:t>Distributionslogistik</a:t>
            </a:r>
          </a:p>
        </p:txBody>
      </p:sp>
      <p:sp>
        <p:nvSpPr>
          <p:cNvPr id="4" name="Content Placeholder 3">
            <a:extLst>
              <a:ext uri="{FF2B5EF4-FFF2-40B4-BE49-F238E27FC236}">
                <a16:creationId xmlns:a16="http://schemas.microsoft.com/office/drawing/2014/main" id="{E18DBE6D-8F8F-C90C-792F-86E9540A521B}"/>
              </a:ext>
            </a:extLst>
          </p:cNvPr>
          <p:cNvSpPr txBox="1">
            <a:spLocks/>
          </p:cNvSpPr>
          <p:nvPr/>
        </p:nvSpPr>
        <p:spPr>
          <a:xfrm>
            <a:off x="1512413" y="3384610"/>
            <a:ext cx="2556540"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a:latin typeface="Mangal Pro" panose="00000500000000000000" pitchFamily="2" charset="0"/>
                <a:cs typeface="Mangal Pro" panose="00000500000000000000" pitchFamily="2" charset="0"/>
              </a:rPr>
              <a:t>Über verschiedene </a:t>
            </a:r>
            <a:r>
              <a:rPr lang="de-AT" sz="2000" b="1">
                <a:latin typeface="Mangal Pro" panose="00000500000000000000" pitchFamily="2" charset="0"/>
                <a:cs typeface="Mangal Pro" panose="00000500000000000000" pitchFamily="2" charset="0"/>
              </a:rPr>
              <a:t>Transportkanäle, Lagerstandorte </a:t>
            </a:r>
            <a:r>
              <a:rPr lang="de-AT" sz="2000">
                <a:latin typeface="Mangal Pro" panose="00000500000000000000" pitchFamily="2" charset="0"/>
                <a:cs typeface="Mangal Pro" panose="00000500000000000000" pitchFamily="2" charset="0"/>
              </a:rPr>
              <a:t>und </a:t>
            </a:r>
            <a:r>
              <a:rPr lang="de-AT" sz="2000" b="1">
                <a:latin typeface="Mangal Pro" panose="00000500000000000000" pitchFamily="2" charset="0"/>
                <a:cs typeface="Mangal Pro" panose="00000500000000000000" pitchFamily="2" charset="0"/>
              </a:rPr>
              <a:t>Umschlagspunkte </a:t>
            </a:r>
            <a:r>
              <a:rPr lang="de-AT" sz="2000">
                <a:latin typeface="Mangal Pro" panose="00000500000000000000" pitchFamily="2" charset="0"/>
                <a:cs typeface="Mangal Pro" panose="00000500000000000000" pitchFamily="2" charset="0"/>
              </a:rPr>
              <a:t>werden Waren dem Kunden bereitgestellt</a:t>
            </a:r>
          </a:p>
        </p:txBody>
      </p:sp>
      <p:sp>
        <p:nvSpPr>
          <p:cNvPr id="5" name="Content Placeholder 5">
            <a:extLst>
              <a:ext uri="{FF2B5EF4-FFF2-40B4-BE49-F238E27FC236}">
                <a16:creationId xmlns:a16="http://schemas.microsoft.com/office/drawing/2014/main" id="{ECAFE8F9-8AA7-D361-53C7-0BF76DF14173}"/>
              </a:ext>
            </a:extLst>
          </p:cNvPr>
          <p:cNvSpPr txBox="1">
            <a:spLocks/>
          </p:cNvSpPr>
          <p:nvPr/>
        </p:nvSpPr>
        <p:spPr>
          <a:xfrm>
            <a:off x="4966257" y="3384611"/>
            <a:ext cx="2556540" cy="2453794"/>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de-AT" sz="2000" b="1">
                <a:latin typeface="Mangal Pro" panose="00000500000000000000" pitchFamily="2" charset="0"/>
                <a:cs typeface="Mangal Pro" panose="00000500000000000000" pitchFamily="2" charset="0"/>
              </a:rPr>
              <a:t>Verteilung </a:t>
            </a:r>
            <a:r>
              <a:rPr lang="de-AT" sz="2000">
                <a:latin typeface="Mangal Pro" panose="00000500000000000000" pitchFamily="2" charset="0"/>
                <a:cs typeface="Mangal Pro" panose="00000500000000000000" pitchFamily="2" charset="0"/>
              </a:rPr>
              <a:t>von Fertigerzeugnissen/ Handelswaren von Produktion/Lager an Bestimmungsort</a:t>
            </a:r>
          </a:p>
        </p:txBody>
      </p:sp>
      <p:sp>
        <p:nvSpPr>
          <p:cNvPr id="6" name="Content Placeholder 8">
            <a:extLst>
              <a:ext uri="{FF2B5EF4-FFF2-40B4-BE49-F238E27FC236}">
                <a16:creationId xmlns:a16="http://schemas.microsoft.com/office/drawing/2014/main" id="{19557422-78F5-8D1C-0395-C3EDB3995CAD}"/>
              </a:ext>
            </a:extLst>
          </p:cNvPr>
          <p:cNvSpPr txBox="1">
            <a:spLocks/>
          </p:cNvSpPr>
          <p:nvPr/>
        </p:nvSpPr>
        <p:spPr>
          <a:xfrm>
            <a:off x="8420101" y="3384610"/>
            <a:ext cx="2330718"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 </a:t>
            </a:r>
            <a:r>
              <a:rPr lang="de-AT" sz="2000">
                <a:solidFill>
                  <a:schemeClr val="tx1"/>
                </a:solidFill>
                <a:latin typeface="Mangal Pro" panose="00000500000000000000" pitchFamily="2" charset="0"/>
                <a:cs typeface="Mangal Pro" panose="00000500000000000000" pitchFamily="2" charset="0"/>
              </a:rPr>
              <a:t>zwischen Produktion und Beschaffungs-</a:t>
            </a:r>
            <a:br>
              <a:rPr lang="de-AT" sz="2000">
                <a:solidFill>
                  <a:schemeClr val="tx1"/>
                </a:solidFill>
                <a:latin typeface="Mangal Pro" panose="00000500000000000000" pitchFamily="2" charset="0"/>
                <a:cs typeface="Mangal Pro" panose="00000500000000000000" pitchFamily="2" charset="0"/>
              </a:rPr>
            </a:br>
            <a:r>
              <a:rPr lang="de-AT" sz="2000" err="1">
                <a:solidFill>
                  <a:schemeClr val="tx1"/>
                </a:solidFill>
                <a:latin typeface="Mangal Pro" panose="00000500000000000000" pitchFamily="2" charset="0"/>
                <a:cs typeface="Mangal Pro" panose="00000500000000000000" pitchFamily="2" charset="0"/>
              </a:rPr>
              <a:t>logistik</a:t>
            </a:r>
            <a:r>
              <a:rPr lang="de-AT" sz="2000">
                <a:solidFill>
                  <a:schemeClr val="tx1"/>
                </a:solidFill>
                <a:latin typeface="Mangal Pro" panose="00000500000000000000" pitchFamily="2" charset="0"/>
                <a:cs typeface="Mangal Pro" panose="00000500000000000000" pitchFamily="2" charset="0"/>
              </a:rPr>
              <a:t> des Kunden in einer Lieferkette</a:t>
            </a:r>
          </a:p>
        </p:txBody>
      </p:sp>
      <p:pic>
        <p:nvPicPr>
          <p:cNvPr id="7" name="Picture 6" descr="Checkliste">
            <a:extLst>
              <a:ext uri="{FF2B5EF4-FFF2-40B4-BE49-F238E27FC236}">
                <a16:creationId xmlns:a16="http://schemas.microsoft.com/office/drawing/2014/main" id="{0B91F18F-7B0C-3B94-9731-27B4A8762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849" y="1732831"/>
            <a:ext cx="1033355" cy="1033355"/>
          </a:xfrm>
          <a:prstGeom prst="rect">
            <a:avLst/>
          </a:prstGeom>
        </p:spPr>
      </p:pic>
      <p:pic>
        <p:nvPicPr>
          <p:cNvPr id="8" name="Picture 7" descr="bunter Pfeil">
            <a:extLst>
              <a:ext uri="{FF2B5EF4-FFF2-40B4-BE49-F238E27FC236}">
                <a16:creationId xmlns:a16="http://schemas.microsoft.com/office/drawing/2014/main" id="{B46A9574-9BA8-3E25-5081-6E44FB7DE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232" y="1732830"/>
            <a:ext cx="1033356" cy="1033356"/>
          </a:xfrm>
          <a:prstGeom prst="rect">
            <a:avLst/>
          </a:prstGeom>
        </p:spPr>
      </p:pic>
      <p:pic>
        <p:nvPicPr>
          <p:cNvPr id="9" name="Picture 8" descr="Flugzeug, Schiff, LKW">
            <a:extLst>
              <a:ext uri="{FF2B5EF4-FFF2-40B4-BE49-F238E27FC236}">
                <a16:creationId xmlns:a16="http://schemas.microsoft.com/office/drawing/2014/main" id="{ACD5448E-E716-F272-0D90-2CA259F4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005" y="1732831"/>
            <a:ext cx="1033355" cy="1033355"/>
          </a:xfrm>
          <a:prstGeom prst="rect">
            <a:avLst/>
          </a:prstGeom>
        </p:spPr>
      </p:pic>
      <p:sp>
        <p:nvSpPr>
          <p:cNvPr id="2" name="Textfeld 12">
            <a:extLst>
              <a:ext uri="{FF2B5EF4-FFF2-40B4-BE49-F238E27FC236}">
                <a16:creationId xmlns:a16="http://schemas.microsoft.com/office/drawing/2014/main" id="{06E8A59E-0FF8-C29B-CAD6-1F964F137C95}"/>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82463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2028D-C4FD-D2CD-6803-D6399A543292}"/>
              </a:ext>
            </a:extLst>
          </p:cNvPr>
          <p:cNvSpPr>
            <a:spLocks noGrp="1"/>
          </p:cNvSpPr>
          <p:nvPr>
            <p:ph type="title"/>
          </p:nvPr>
        </p:nvSpPr>
        <p:spPr/>
        <p:txBody>
          <a:bodyPr/>
          <a:lstStyle/>
          <a:p>
            <a:r>
              <a:rPr lang="de-AT"/>
              <a:t>Intralogistik</a:t>
            </a:r>
          </a:p>
        </p:txBody>
      </p:sp>
      <p:sp>
        <p:nvSpPr>
          <p:cNvPr id="5" name="Content Placeholder 3">
            <a:extLst>
              <a:ext uri="{FF2B5EF4-FFF2-40B4-BE49-F238E27FC236}">
                <a16:creationId xmlns:a16="http://schemas.microsoft.com/office/drawing/2014/main" id="{3674B71C-1D7D-D347-5D61-9D4894484884}"/>
              </a:ext>
            </a:extLst>
          </p:cNvPr>
          <p:cNvSpPr txBox="1">
            <a:spLocks/>
          </p:cNvSpPr>
          <p:nvPr/>
        </p:nvSpPr>
        <p:spPr>
          <a:xfrm>
            <a:off x="1512413" y="3212464"/>
            <a:ext cx="2556540"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Alle notwendigen Transporte ab dem Erhalt der Ware bis zum Versand der Ware innerhalb eines Unternehmens</a:t>
            </a:r>
          </a:p>
        </p:txBody>
      </p:sp>
      <p:sp>
        <p:nvSpPr>
          <p:cNvPr id="6" name="Content Placeholder 5">
            <a:extLst>
              <a:ext uri="{FF2B5EF4-FFF2-40B4-BE49-F238E27FC236}">
                <a16:creationId xmlns:a16="http://schemas.microsoft.com/office/drawing/2014/main" id="{2F0ABCCE-4F0E-F131-34CE-DAB7D6663EC7}"/>
              </a:ext>
            </a:extLst>
          </p:cNvPr>
          <p:cNvSpPr txBox="1">
            <a:spLocks/>
          </p:cNvSpPr>
          <p:nvPr/>
        </p:nvSpPr>
        <p:spPr>
          <a:xfrm>
            <a:off x="4722747" y="3129874"/>
            <a:ext cx="2746508" cy="2453794"/>
          </a:xfrm>
          <a:prstGeom prst="rect">
            <a:avLst/>
          </a:prstGeom>
        </p:spPr>
        <p:txBody>
          <a:bodyPr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Sämtliche </a:t>
            </a:r>
            <a:r>
              <a:rPr lang="de-AT" sz="2000" b="1">
                <a:latin typeface="Mangal Pro" panose="00000500000000000000" pitchFamily="2" charset="0"/>
                <a:cs typeface="Mangal Pro" panose="00000500000000000000" pitchFamily="2" charset="0"/>
              </a:rPr>
              <a:t>Logistikprozesse innerhalb eines Unternehmens</a:t>
            </a:r>
          </a:p>
          <a:p>
            <a:pPr marL="0" lvl="0" indent="0" algn="ctr">
              <a:buNone/>
            </a:pPr>
            <a:r>
              <a:rPr lang="de-AT" sz="2000">
                <a:latin typeface="Mangal Pro" panose="00000500000000000000" pitchFamily="2" charset="0"/>
                <a:cs typeface="Mangal Pro" panose="00000500000000000000" pitchFamily="2" charset="0"/>
              </a:rPr>
              <a:t>Produktionsunter-nehmen: wesentlicher Bestandteil der Produktionslogistik</a:t>
            </a:r>
          </a:p>
        </p:txBody>
      </p:sp>
      <p:sp>
        <p:nvSpPr>
          <p:cNvPr id="7" name="Content Placeholder 8">
            <a:extLst>
              <a:ext uri="{FF2B5EF4-FFF2-40B4-BE49-F238E27FC236}">
                <a16:creationId xmlns:a16="http://schemas.microsoft.com/office/drawing/2014/main" id="{BE6A8819-3BB0-9ECC-7B87-E79AD5352DE3}"/>
              </a:ext>
            </a:extLst>
          </p:cNvPr>
          <p:cNvSpPr txBox="1">
            <a:spLocks/>
          </p:cNvSpPr>
          <p:nvPr/>
        </p:nvSpPr>
        <p:spPr>
          <a:xfrm>
            <a:off x="8123049" y="3212464"/>
            <a:ext cx="3154551"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de-AT" sz="2000">
                <a:solidFill>
                  <a:schemeClr val="tx1"/>
                </a:solidFill>
                <a:latin typeface="Mangal Pro" panose="00000500000000000000" pitchFamily="2" charset="0"/>
                <a:cs typeface="Mangal Pro" panose="00000500000000000000" pitchFamily="2" charset="0"/>
              </a:rPr>
              <a:t>Produktions-unternehmen: identisch mit Produktionslogistik</a:t>
            </a:r>
          </a:p>
          <a:p>
            <a:pPr marL="0" indent="0" algn="ctr">
              <a:buNone/>
            </a:pPr>
            <a:endParaRPr lang="de-AT" sz="2000">
              <a:solidFill>
                <a:schemeClr val="tx1"/>
              </a:solidFill>
              <a:latin typeface="Mangal Pro" panose="00000500000000000000" pitchFamily="2" charset="0"/>
              <a:cs typeface="Mangal Pro" panose="00000500000000000000" pitchFamily="2" charset="0"/>
            </a:endParaRPr>
          </a:p>
          <a:p>
            <a:pPr marL="0" indent="0" algn="ctr">
              <a:buNone/>
            </a:pPr>
            <a:r>
              <a:rPr lang="de-AT" sz="2000">
                <a:solidFill>
                  <a:schemeClr val="tx1"/>
                </a:solidFill>
                <a:latin typeface="Mangal Pro" panose="00000500000000000000" pitchFamily="2" charset="0"/>
                <a:cs typeface="Mangal Pro" panose="00000500000000000000" pitchFamily="2" charset="0"/>
              </a:rPr>
              <a:t>Handelsunternehmen: Bestandteil der Beschaffungs- und Distributionslogistik</a:t>
            </a:r>
          </a:p>
        </p:txBody>
      </p:sp>
      <p:pic>
        <p:nvPicPr>
          <p:cNvPr id="8" name="Picture 7" descr="Checkliste">
            <a:extLst>
              <a:ext uri="{FF2B5EF4-FFF2-40B4-BE49-F238E27FC236}">
                <a16:creationId xmlns:a16="http://schemas.microsoft.com/office/drawing/2014/main" id="{3FE09693-AB92-D446-5605-4A5B256B1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474" y="1759464"/>
            <a:ext cx="1033355" cy="1033355"/>
          </a:xfrm>
          <a:prstGeom prst="rect">
            <a:avLst/>
          </a:prstGeom>
        </p:spPr>
      </p:pic>
      <p:pic>
        <p:nvPicPr>
          <p:cNvPr id="9" name="Picture 8" descr="bunter Pfeil">
            <a:extLst>
              <a:ext uri="{FF2B5EF4-FFF2-40B4-BE49-F238E27FC236}">
                <a16:creationId xmlns:a16="http://schemas.microsoft.com/office/drawing/2014/main" id="{B882731C-81C6-1FA3-36C2-2FCA78437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646" y="1800758"/>
            <a:ext cx="1033356" cy="1033356"/>
          </a:xfrm>
          <a:prstGeom prst="rect">
            <a:avLst/>
          </a:prstGeom>
        </p:spPr>
      </p:pic>
      <p:pic>
        <p:nvPicPr>
          <p:cNvPr id="10" name="Picture 9" descr="Gabelstapler">
            <a:extLst>
              <a:ext uri="{FF2B5EF4-FFF2-40B4-BE49-F238E27FC236}">
                <a16:creationId xmlns:a16="http://schemas.microsoft.com/office/drawing/2014/main" id="{AE3A5ED5-185D-3332-8885-7E847B3F3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4412" y="1759464"/>
            <a:ext cx="1164763" cy="1164763"/>
          </a:xfrm>
          <a:prstGeom prst="rect">
            <a:avLst/>
          </a:prstGeom>
        </p:spPr>
      </p:pic>
      <p:sp>
        <p:nvSpPr>
          <p:cNvPr id="2" name="Textfeld 12">
            <a:extLst>
              <a:ext uri="{FF2B5EF4-FFF2-40B4-BE49-F238E27FC236}">
                <a16:creationId xmlns:a16="http://schemas.microsoft.com/office/drawing/2014/main" id="{6510EE9F-ECA2-9726-C4E1-7D419FD83F0A}"/>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68112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874BE-C87B-D6F5-DF1C-F32F441D8534}"/>
              </a:ext>
            </a:extLst>
          </p:cNvPr>
          <p:cNvSpPr>
            <a:spLocks noGrp="1"/>
          </p:cNvSpPr>
          <p:nvPr>
            <p:ph type="title"/>
          </p:nvPr>
        </p:nvSpPr>
        <p:spPr/>
        <p:txBody>
          <a:bodyPr/>
          <a:lstStyle/>
          <a:p>
            <a:r>
              <a:rPr lang="de-AT"/>
              <a:t>Entsorgungslogistik</a:t>
            </a:r>
          </a:p>
        </p:txBody>
      </p:sp>
      <p:sp>
        <p:nvSpPr>
          <p:cNvPr id="4" name="Content Placeholder 3">
            <a:extLst>
              <a:ext uri="{FF2B5EF4-FFF2-40B4-BE49-F238E27FC236}">
                <a16:creationId xmlns:a16="http://schemas.microsoft.com/office/drawing/2014/main" id="{6A002F68-732C-FB84-A373-6DE77FAAB23A}"/>
              </a:ext>
            </a:extLst>
          </p:cNvPr>
          <p:cNvSpPr txBox="1">
            <a:spLocks/>
          </p:cNvSpPr>
          <p:nvPr/>
        </p:nvSpPr>
        <p:spPr>
          <a:xfrm>
            <a:off x="1322445" y="3221342"/>
            <a:ext cx="2746508"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Transport von Ware vom Kunden zur </a:t>
            </a:r>
            <a:r>
              <a:rPr lang="de-AT" sz="2000" b="1">
                <a:latin typeface="Mangal Pro" panose="00000500000000000000" pitchFamily="2" charset="0"/>
                <a:cs typeface="Mangal Pro" panose="00000500000000000000" pitchFamily="2" charset="0"/>
              </a:rPr>
              <a:t>Entsorgung</a:t>
            </a:r>
            <a:r>
              <a:rPr lang="de-AT" sz="2000">
                <a:latin typeface="Mangal Pro" panose="00000500000000000000" pitchFamily="2" charset="0"/>
                <a:cs typeface="Mangal Pro" panose="00000500000000000000" pitchFamily="2" charset="0"/>
              </a:rPr>
              <a:t> oder </a:t>
            </a:r>
            <a:r>
              <a:rPr lang="de-AT" sz="2000" b="1">
                <a:latin typeface="Mangal Pro" panose="00000500000000000000" pitchFamily="2" charset="0"/>
                <a:cs typeface="Mangal Pro" panose="00000500000000000000" pitchFamily="2" charset="0"/>
              </a:rPr>
              <a:t>Wiederaufbereitung/ Wiedereinspeisung</a:t>
            </a:r>
          </a:p>
        </p:txBody>
      </p:sp>
      <p:sp>
        <p:nvSpPr>
          <p:cNvPr id="5" name="Content Placeholder 5">
            <a:extLst>
              <a:ext uri="{FF2B5EF4-FFF2-40B4-BE49-F238E27FC236}">
                <a16:creationId xmlns:a16="http://schemas.microsoft.com/office/drawing/2014/main" id="{5BD92945-C592-D0D9-112C-2127669922C8}"/>
              </a:ext>
            </a:extLst>
          </p:cNvPr>
          <p:cNvSpPr txBox="1">
            <a:spLocks/>
          </p:cNvSpPr>
          <p:nvPr/>
        </p:nvSpPr>
        <p:spPr>
          <a:xfrm>
            <a:off x="4722747" y="3138752"/>
            <a:ext cx="2746508" cy="2453794"/>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Transport von Abfall &amp; Wertstoffen zur Entsorgung oder </a:t>
            </a:r>
            <a:r>
              <a:rPr lang="de-AT" sz="2000" b="1">
                <a:latin typeface="Mangal Pro" panose="00000500000000000000" pitchFamily="2" charset="0"/>
                <a:cs typeface="Mangal Pro" panose="00000500000000000000" pitchFamily="2" charset="0"/>
              </a:rPr>
              <a:t>Recycling</a:t>
            </a:r>
          </a:p>
          <a:p>
            <a:pPr marL="0" lvl="0" indent="0" algn="ctr">
              <a:buNone/>
            </a:pPr>
            <a:r>
              <a:rPr lang="de-AT" sz="2000" b="1">
                <a:latin typeface="Mangal Pro" panose="00000500000000000000" pitchFamily="2" charset="0"/>
                <a:cs typeface="Mangal Pro" panose="00000500000000000000" pitchFamily="2" charset="0"/>
              </a:rPr>
              <a:t>Rücksendung</a:t>
            </a:r>
            <a:r>
              <a:rPr lang="de-AT" sz="2000">
                <a:latin typeface="Mangal Pro" panose="00000500000000000000" pitchFamily="2" charset="0"/>
                <a:cs typeface="Mangal Pro" panose="00000500000000000000" pitchFamily="2" charset="0"/>
              </a:rPr>
              <a:t> von Waren, Leergut, Ladungsträgern und Verpackungen</a:t>
            </a:r>
          </a:p>
        </p:txBody>
      </p:sp>
      <p:sp>
        <p:nvSpPr>
          <p:cNvPr id="6" name="Content Placeholder 8">
            <a:extLst>
              <a:ext uri="{FF2B5EF4-FFF2-40B4-BE49-F238E27FC236}">
                <a16:creationId xmlns:a16="http://schemas.microsoft.com/office/drawing/2014/main" id="{F07E2C98-8E6B-CF60-1D0A-E8CB10D93B35}"/>
              </a:ext>
            </a:extLst>
          </p:cNvPr>
          <p:cNvSpPr txBox="1">
            <a:spLocks/>
          </p:cNvSpPr>
          <p:nvPr/>
        </p:nvSpPr>
        <p:spPr>
          <a:xfrm>
            <a:off x="8123049" y="3221342"/>
            <a:ext cx="3154551"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de-AT" sz="2000">
                <a:solidFill>
                  <a:schemeClr val="tx1"/>
                </a:solidFill>
                <a:latin typeface="Mangal Pro" panose="00000500000000000000" pitchFamily="2" charset="0"/>
                <a:cs typeface="Mangal Pro" panose="00000500000000000000" pitchFamily="2" charset="0"/>
              </a:rPr>
              <a:t>Zuständigkeit von Absatzmarkt bis zum Beschaffungs- und Entsorgungsmarkt</a:t>
            </a:r>
          </a:p>
        </p:txBody>
      </p:sp>
      <p:pic>
        <p:nvPicPr>
          <p:cNvPr id="7" name="Picture 6" descr="Checkliste">
            <a:extLst>
              <a:ext uri="{FF2B5EF4-FFF2-40B4-BE49-F238E27FC236}">
                <a16:creationId xmlns:a16="http://schemas.microsoft.com/office/drawing/2014/main" id="{B83D6197-3A5E-2093-0E3C-866809171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474" y="1768342"/>
            <a:ext cx="1033355" cy="1033355"/>
          </a:xfrm>
          <a:prstGeom prst="rect">
            <a:avLst/>
          </a:prstGeom>
        </p:spPr>
      </p:pic>
      <p:pic>
        <p:nvPicPr>
          <p:cNvPr id="8" name="Picture 7" descr="bunter Pfeil">
            <a:extLst>
              <a:ext uri="{FF2B5EF4-FFF2-40B4-BE49-F238E27FC236}">
                <a16:creationId xmlns:a16="http://schemas.microsoft.com/office/drawing/2014/main" id="{C841D334-CF24-C525-D782-8FC3884FB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646" y="1809636"/>
            <a:ext cx="1033356" cy="1033356"/>
          </a:xfrm>
          <a:prstGeom prst="rect">
            <a:avLst/>
          </a:prstGeom>
        </p:spPr>
      </p:pic>
      <p:pic>
        <p:nvPicPr>
          <p:cNvPr id="9" name="Picture 8" descr="bunter Kreis mit Pfeilen">
            <a:extLst>
              <a:ext uri="{FF2B5EF4-FFF2-40B4-BE49-F238E27FC236}">
                <a16:creationId xmlns:a16="http://schemas.microsoft.com/office/drawing/2014/main" id="{33BE76F8-5F9E-B498-4F94-F267217C4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388" y="1768342"/>
            <a:ext cx="940590" cy="940590"/>
          </a:xfrm>
          <a:prstGeom prst="rect">
            <a:avLst/>
          </a:prstGeom>
        </p:spPr>
      </p:pic>
      <p:sp>
        <p:nvSpPr>
          <p:cNvPr id="2" name="Textfeld 12">
            <a:extLst>
              <a:ext uri="{FF2B5EF4-FFF2-40B4-BE49-F238E27FC236}">
                <a16:creationId xmlns:a16="http://schemas.microsoft.com/office/drawing/2014/main" id="{045AD4FF-FE07-EDB0-9116-DD6134E848F3}"/>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741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385BAB-39B5-0791-73DA-FD31BC6CDF4F}"/>
              </a:ext>
            </a:extLst>
          </p:cNvPr>
          <p:cNvSpPr>
            <a:spLocks noGrp="1"/>
          </p:cNvSpPr>
          <p:nvPr>
            <p:ph idx="1"/>
          </p:nvPr>
        </p:nvSpPr>
        <p:spPr/>
        <p:txBody>
          <a:bodyPr>
            <a:noAutofit/>
          </a:bodyPr>
          <a:lstStyle/>
          <a:p>
            <a:pPr marL="0" indent="0">
              <a:buNone/>
            </a:pPr>
            <a:r>
              <a:rPr lang="de-AT" sz="2200" dirty="0"/>
              <a:t>Anpassung logistischer Prozesse an Besonderheiten einzelner Wirtschaftszweige</a:t>
            </a:r>
          </a:p>
          <a:p>
            <a:endParaRPr lang="de-AT" sz="2200" dirty="0"/>
          </a:p>
          <a:p>
            <a:pPr marL="0" indent="0">
              <a:buNone/>
            </a:pPr>
            <a:r>
              <a:rPr lang="de-AT" sz="2200" dirty="0"/>
              <a:t>Beispiele:</a:t>
            </a:r>
          </a:p>
          <a:p>
            <a:r>
              <a:rPr lang="de-AT" sz="2200" dirty="0"/>
              <a:t>Bauwirtschaft: Just-in-Time-Belieferung auf Baustellen</a:t>
            </a:r>
          </a:p>
          <a:p>
            <a:r>
              <a:rPr lang="de-AT" sz="2200" dirty="0"/>
              <a:t>Einzelhandel: Filialbelieferung, Retourenmanagement</a:t>
            </a:r>
          </a:p>
          <a:p>
            <a:r>
              <a:rPr lang="de-AT" sz="2200" dirty="0"/>
              <a:t>Gesundheitswesen: Kühlketten, Notfallversorgung</a:t>
            </a:r>
          </a:p>
          <a:p>
            <a:r>
              <a:rPr lang="de-AT" sz="2200" dirty="0"/>
              <a:t>Eventlogistik: temporäre Infrastruktur, enge Zeitfenster</a:t>
            </a:r>
          </a:p>
          <a:p>
            <a:r>
              <a:rPr lang="de-AT" sz="2200" dirty="0"/>
              <a:t>Katastrophenlogistik: schnelle Reaktion, unvorhersehbare Bedingungen</a:t>
            </a:r>
          </a:p>
        </p:txBody>
      </p:sp>
      <p:sp>
        <p:nvSpPr>
          <p:cNvPr id="3" name="Titel 2">
            <a:extLst>
              <a:ext uri="{FF2B5EF4-FFF2-40B4-BE49-F238E27FC236}">
                <a16:creationId xmlns:a16="http://schemas.microsoft.com/office/drawing/2014/main" id="{9F4796FC-2797-5C7C-1F75-F70A28E5DDBA}"/>
              </a:ext>
            </a:extLst>
          </p:cNvPr>
          <p:cNvSpPr>
            <a:spLocks noGrp="1"/>
          </p:cNvSpPr>
          <p:nvPr>
            <p:ph type="title"/>
          </p:nvPr>
        </p:nvSpPr>
        <p:spPr/>
        <p:txBody>
          <a:bodyPr/>
          <a:lstStyle/>
          <a:p>
            <a:r>
              <a:rPr lang="de-AT" dirty="0"/>
              <a:t>Branchenlogistik</a:t>
            </a:r>
          </a:p>
        </p:txBody>
      </p:sp>
    </p:spTree>
    <p:extLst>
      <p:ext uri="{BB962C8B-B14F-4D97-AF65-F5344CB8AC3E}">
        <p14:creationId xmlns:p14="http://schemas.microsoft.com/office/powerpoint/2010/main" val="181854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33677-6FA2-473B-D658-75EC2E30D285}"/>
              </a:ext>
            </a:extLst>
          </p:cNvPr>
          <p:cNvSpPr>
            <a:spLocks noGrp="1"/>
          </p:cNvSpPr>
          <p:nvPr>
            <p:ph type="title"/>
          </p:nvPr>
        </p:nvSpPr>
        <p:spPr>
          <a:xfrm>
            <a:off x="4029814" y="589438"/>
            <a:ext cx="7547670" cy="1092900"/>
          </a:xfrm>
        </p:spPr>
        <p:txBody>
          <a:bodyPr>
            <a:normAutofit/>
          </a:bodyPr>
          <a:lstStyle/>
          <a:p>
            <a:r>
              <a:rPr lang="de-AT" sz="3000" dirty="0"/>
              <a:t>Von der Bühne bis zur Notaufnahme -</a:t>
            </a:r>
            <a:br>
              <a:rPr lang="de-AT" sz="3000" dirty="0"/>
            </a:br>
            <a:r>
              <a:rPr lang="de-AT" sz="3000" dirty="0"/>
              <a:t>Logistik in besonderen Einsatzfeldern</a:t>
            </a:r>
          </a:p>
        </p:txBody>
      </p:sp>
      <p:sp>
        <p:nvSpPr>
          <p:cNvPr id="3" name="Inhaltsplatzhalter 2">
            <a:extLst>
              <a:ext uri="{FF2B5EF4-FFF2-40B4-BE49-F238E27FC236}">
                <a16:creationId xmlns:a16="http://schemas.microsoft.com/office/drawing/2014/main" id="{9D2E18ED-D039-0C10-E83F-DB143D566E6F}"/>
              </a:ext>
            </a:extLst>
          </p:cNvPr>
          <p:cNvSpPr>
            <a:spLocks noGrp="1"/>
          </p:cNvSpPr>
          <p:nvPr>
            <p:ph idx="1"/>
          </p:nvPr>
        </p:nvSpPr>
        <p:spPr>
          <a:xfrm>
            <a:off x="4029814" y="2359742"/>
            <a:ext cx="7740909" cy="3362370"/>
          </a:xfrm>
        </p:spPr>
        <p:txBody>
          <a:bodyPr/>
          <a:lstStyle/>
          <a:p>
            <a:pPr marL="0" indent="0">
              <a:buNone/>
            </a:pPr>
            <a:r>
              <a:rPr lang="de-AT" dirty="0"/>
              <a:t>Erarbeitet in Gruppen Logistikkonzepte für folgende Branchen:</a:t>
            </a:r>
          </a:p>
          <a:p>
            <a:pPr marL="0" indent="0">
              <a:buNone/>
            </a:pPr>
            <a:endParaRPr lang="de-AT" dirty="0"/>
          </a:p>
          <a:p>
            <a:r>
              <a:rPr lang="de-AT" b="1" dirty="0"/>
              <a:t>Gruppe 1: Festival-Logistik</a:t>
            </a:r>
            <a:r>
              <a:rPr lang="de-AT" dirty="0"/>
              <a:t> – Planung eines Musikfestivals</a:t>
            </a:r>
          </a:p>
          <a:p>
            <a:r>
              <a:rPr lang="de-AT" b="1" dirty="0"/>
              <a:t>Gruppe 2: Katastrophenlogistik </a:t>
            </a:r>
            <a:r>
              <a:rPr lang="de-AT" dirty="0"/>
              <a:t>– Hochwasser in Österreich</a:t>
            </a:r>
          </a:p>
          <a:p>
            <a:r>
              <a:rPr lang="de-AT" b="1" dirty="0"/>
              <a:t>Gruppe 3: Gesundheitslogistik </a:t>
            </a:r>
            <a:r>
              <a:rPr lang="de-AT" dirty="0"/>
              <a:t>– Versorgung in einem Krankenhaus</a:t>
            </a:r>
          </a:p>
          <a:p>
            <a:pPr marL="0" indent="0">
              <a:buNone/>
            </a:pPr>
            <a:endParaRPr lang="de-AT" dirty="0"/>
          </a:p>
        </p:txBody>
      </p:sp>
      <p:sp>
        <p:nvSpPr>
          <p:cNvPr id="4" name="Textfeld 12">
            <a:extLst>
              <a:ext uri="{FF2B5EF4-FFF2-40B4-BE49-F238E27FC236}">
                <a16:creationId xmlns:a16="http://schemas.microsoft.com/office/drawing/2014/main" id="{5D218128-708F-B138-AA40-435B7062480B}"/>
              </a:ext>
            </a:extLst>
          </p:cNvPr>
          <p:cNvSpPr txBox="1"/>
          <p:nvPr/>
        </p:nvSpPr>
        <p:spPr>
          <a:xfrm>
            <a:off x="884803" y="6529648"/>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09576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FEEA1-F407-1398-46AD-59A6C0978BFF}"/>
              </a:ext>
            </a:extLst>
          </p:cNvPr>
          <p:cNvSpPr>
            <a:spLocks noGrp="1"/>
          </p:cNvSpPr>
          <p:nvPr>
            <p:ph idx="1"/>
          </p:nvPr>
        </p:nvSpPr>
        <p:spPr/>
        <p:txBody>
          <a:bodyPr/>
          <a:lstStyle/>
          <a:p>
            <a:r>
              <a:rPr lang="de-AT"/>
              <a:t>Transport: Ortsveränderung</a:t>
            </a:r>
          </a:p>
          <a:p>
            <a:pPr marL="0" indent="0">
              <a:buNone/>
            </a:pPr>
            <a:endParaRPr lang="de-AT"/>
          </a:p>
          <a:p>
            <a:r>
              <a:rPr lang="de-AT"/>
              <a:t>Umschlag: Auf- bzw. Abladen von Gütern bzw. Wechsel des Transportmittels</a:t>
            </a:r>
          </a:p>
          <a:p>
            <a:endParaRPr lang="de-AT"/>
          </a:p>
          <a:p>
            <a:r>
              <a:rPr lang="de-AT"/>
              <a:t>Lagerung: Zeitüberbrückung</a:t>
            </a:r>
          </a:p>
          <a:p>
            <a:endParaRPr lang="de-AT"/>
          </a:p>
          <a:p>
            <a:r>
              <a:rPr lang="de-AT"/>
              <a:t>Kommissionierung: Zusammenstellung der Güter nach Kundenwunsch</a:t>
            </a:r>
          </a:p>
          <a:p>
            <a:endParaRPr lang="de-AT"/>
          </a:p>
          <a:p>
            <a:r>
              <a:rPr lang="de-AT"/>
              <a:t>Verpackung</a:t>
            </a:r>
          </a:p>
          <a:p>
            <a:endParaRPr lang="de-AT"/>
          </a:p>
        </p:txBody>
      </p:sp>
      <p:sp>
        <p:nvSpPr>
          <p:cNvPr id="3" name="Title 2">
            <a:extLst>
              <a:ext uri="{FF2B5EF4-FFF2-40B4-BE49-F238E27FC236}">
                <a16:creationId xmlns:a16="http://schemas.microsoft.com/office/drawing/2014/main" id="{6F7749FD-F52D-1873-2228-452E64831C52}"/>
              </a:ext>
            </a:extLst>
          </p:cNvPr>
          <p:cNvSpPr>
            <a:spLocks noGrp="1"/>
          </p:cNvSpPr>
          <p:nvPr>
            <p:ph type="title"/>
          </p:nvPr>
        </p:nvSpPr>
        <p:spPr/>
        <p:txBody>
          <a:bodyPr/>
          <a:lstStyle/>
          <a:p>
            <a:r>
              <a:rPr lang="de-AT"/>
              <a:t>TUL-Prozesse</a:t>
            </a:r>
          </a:p>
        </p:txBody>
      </p:sp>
    </p:spTree>
    <p:extLst>
      <p:ext uri="{BB962C8B-B14F-4D97-AF65-F5344CB8AC3E}">
        <p14:creationId xmlns:p14="http://schemas.microsoft.com/office/powerpoint/2010/main" val="3015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D43FA6-A0B8-F7F7-BD10-CE4C58FC9202}"/>
              </a:ext>
            </a:extLst>
          </p:cNvPr>
          <p:cNvSpPr>
            <a:spLocks noGrp="1"/>
          </p:cNvSpPr>
          <p:nvPr>
            <p:ph idx="1"/>
          </p:nvPr>
        </p:nvSpPr>
        <p:spPr>
          <a:xfrm>
            <a:off x="426308" y="1973178"/>
            <a:ext cx="11344415" cy="3748933"/>
          </a:xfrm>
        </p:spPr>
        <p:txBody>
          <a:bodyPr>
            <a:normAutofit/>
          </a:bodyPr>
          <a:lstStyle/>
          <a:p>
            <a:pPr marL="0" indent="0" algn="ctr">
              <a:buNone/>
            </a:pPr>
            <a:r>
              <a:rPr lang="de-AT" sz="2800" b="1" dirty="0">
                <a:solidFill>
                  <a:srgbClr val="0A6169"/>
                </a:solidFill>
              </a:rPr>
              <a:t>Wie viele Pakete bekommt ein Haushalt in Österreich</a:t>
            </a:r>
            <a:br>
              <a:rPr lang="de-AT" sz="2800" b="1" dirty="0">
                <a:solidFill>
                  <a:srgbClr val="0A6169"/>
                </a:solidFill>
              </a:rPr>
            </a:br>
            <a:r>
              <a:rPr lang="de-AT" sz="2800" b="1" dirty="0">
                <a:solidFill>
                  <a:srgbClr val="0A6169"/>
                </a:solidFill>
              </a:rPr>
              <a:t>eigentlich jedes Jahr geliefert?</a:t>
            </a:r>
          </a:p>
          <a:p>
            <a:pPr marL="0" indent="0" algn="ctr">
              <a:buNone/>
            </a:pPr>
            <a:endParaRPr lang="de-AT" sz="2800" dirty="0">
              <a:solidFill>
                <a:srgbClr val="0A6169"/>
              </a:solidFill>
            </a:endParaRPr>
          </a:p>
          <a:p>
            <a:pPr marL="0" indent="0" algn="ctr">
              <a:buNone/>
            </a:pPr>
            <a:r>
              <a:rPr lang="de-AT" sz="2800" dirty="0"/>
              <a:t>Im Durchschnitt erhält ein Haushalt in </a:t>
            </a:r>
            <a:r>
              <a:rPr lang="de-AT" sz="2800"/>
              <a:t>Österreich pro </a:t>
            </a:r>
            <a:r>
              <a:rPr lang="de-AT" sz="2800" dirty="0"/>
              <a:t>Jahr 65 Pakete, also mehr als ein Paket pro Woche. In Wien sind es sogar über 110 Pakete pro Haushalt!</a:t>
            </a:r>
          </a:p>
        </p:txBody>
      </p:sp>
    </p:spTree>
    <p:extLst>
      <p:ext uri="{BB962C8B-B14F-4D97-AF65-F5344CB8AC3E}">
        <p14:creationId xmlns:p14="http://schemas.microsoft.com/office/powerpoint/2010/main" val="370970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23763-429E-C27E-C7F1-342A77A7DE39}"/>
              </a:ext>
            </a:extLst>
          </p:cNvPr>
          <p:cNvSpPr>
            <a:spLocks noGrp="1"/>
          </p:cNvSpPr>
          <p:nvPr>
            <p:ph idx="1"/>
          </p:nvPr>
        </p:nvSpPr>
        <p:spPr/>
        <p:txBody>
          <a:bodyPr/>
          <a:lstStyle/>
          <a:p>
            <a:endParaRPr lang="de-AT"/>
          </a:p>
          <a:p>
            <a:r>
              <a:rPr lang="de-AT"/>
              <a:t>Informationsfunktion als Kernaufgabe</a:t>
            </a:r>
          </a:p>
          <a:p>
            <a:endParaRPr lang="de-AT"/>
          </a:p>
          <a:p>
            <a:r>
              <a:rPr lang="de-AT"/>
              <a:t>ermöglicht Planung, Steuerung und Kontrolle</a:t>
            </a:r>
          </a:p>
          <a:p>
            <a:endParaRPr lang="de-AT"/>
          </a:p>
          <a:p>
            <a:r>
              <a:rPr lang="de-AT"/>
              <a:t>Operative Aufgabe: Ziele präzisieren und messbar machen</a:t>
            </a:r>
          </a:p>
          <a:p>
            <a:r>
              <a:rPr lang="de-AT"/>
              <a:t>Strategische Aufgabe: Logistikstrategien</a:t>
            </a:r>
          </a:p>
          <a:p>
            <a:endParaRPr lang="de-AT"/>
          </a:p>
          <a:p>
            <a:r>
              <a:rPr lang="de-AT"/>
              <a:t>Logistikkostenrechnung, Logistikbudget, Kennzahlen</a:t>
            </a:r>
          </a:p>
          <a:p>
            <a:endParaRPr lang="de-AT"/>
          </a:p>
        </p:txBody>
      </p:sp>
      <p:sp>
        <p:nvSpPr>
          <p:cNvPr id="3" name="Title 2">
            <a:extLst>
              <a:ext uri="{FF2B5EF4-FFF2-40B4-BE49-F238E27FC236}">
                <a16:creationId xmlns:a16="http://schemas.microsoft.com/office/drawing/2014/main" id="{F4BAE0A7-7C24-780E-9AA1-B13B34101B1C}"/>
              </a:ext>
            </a:extLst>
          </p:cNvPr>
          <p:cNvSpPr>
            <a:spLocks noGrp="1"/>
          </p:cNvSpPr>
          <p:nvPr>
            <p:ph type="title"/>
          </p:nvPr>
        </p:nvSpPr>
        <p:spPr/>
        <p:txBody>
          <a:bodyPr/>
          <a:lstStyle/>
          <a:p>
            <a:r>
              <a:rPr lang="de-AT"/>
              <a:t>Logistikcontrolling</a:t>
            </a:r>
          </a:p>
        </p:txBody>
      </p:sp>
    </p:spTree>
    <p:extLst>
      <p:ext uri="{BB962C8B-B14F-4D97-AF65-F5344CB8AC3E}">
        <p14:creationId xmlns:p14="http://schemas.microsoft.com/office/powerpoint/2010/main" val="214896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64757E-A7B4-5573-41D1-81728B7B2605}"/>
              </a:ext>
            </a:extLst>
          </p:cNvPr>
          <p:cNvSpPr>
            <a:spLocks noGrp="1"/>
          </p:cNvSpPr>
          <p:nvPr>
            <p:ph type="title"/>
          </p:nvPr>
        </p:nvSpPr>
        <p:spPr/>
        <p:txBody>
          <a:bodyPr/>
          <a:lstStyle/>
          <a:p>
            <a:r>
              <a:rPr lang="de-AT"/>
              <a:t>Logistik und Finanzen</a:t>
            </a:r>
          </a:p>
        </p:txBody>
      </p:sp>
      <p:sp>
        <p:nvSpPr>
          <p:cNvPr id="6" name="Rechteck 11">
            <a:extLst>
              <a:ext uri="{FF2B5EF4-FFF2-40B4-BE49-F238E27FC236}">
                <a16:creationId xmlns:a16="http://schemas.microsoft.com/office/drawing/2014/main" id="{1A11E297-0817-35A0-94C6-11A98D5CB9E7}"/>
              </a:ext>
            </a:extLst>
          </p:cNvPr>
          <p:cNvSpPr/>
          <p:nvPr/>
        </p:nvSpPr>
        <p:spPr>
          <a:xfrm>
            <a:off x="3812731" y="1302861"/>
            <a:ext cx="2701122" cy="752388"/>
          </a:xfrm>
          <a:prstGeom prst="rect">
            <a:avLst/>
          </a:prstGeom>
          <a:gradFill flip="none" rotWithShape="1">
            <a:gsLst>
              <a:gs pos="0">
                <a:srgbClr val="39D3DD">
                  <a:tint val="66000"/>
                  <a:satMod val="160000"/>
                </a:srgbClr>
              </a:gs>
              <a:gs pos="50000">
                <a:srgbClr val="39D3DD">
                  <a:tint val="44500"/>
                  <a:satMod val="160000"/>
                </a:srgbClr>
              </a:gs>
              <a:gs pos="100000">
                <a:srgbClr val="39D3DD">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solidFill>
                  <a:schemeClr val="tx1"/>
                </a:solidFill>
                <a:latin typeface="Mangal Pro" panose="00000500000000000000" pitchFamily="2" charset="0"/>
                <a:cs typeface="Mangal Pro" panose="00000500000000000000" pitchFamily="2" charset="0"/>
              </a:rPr>
              <a:t>Aktiva</a:t>
            </a:r>
          </a:p>
        </p:txBody>
      </p:sp>
      <p:sp>
        <p:nvSpPr>
          <p:cNvPr id="7" name="Rechteck 12">
            <a:extLst>
              <a:ext uri="{FF2B5EF4-FFF2-40B4-BE49-F238E27FC236}">
                <a16:creationId xmlns:a16="http://schemas.microsoft.com/office/drawing/2014/main" id="{173A8902-BD85-8350-DC8C-D1DD43D1FA35}"/>
              </a:ext>
            </a:extLst>
          </p:cNvPr>
          <p:cNvSpPr/>
          <p:nvPr/>
        </p:nvSpPr>
        <p:spPr>
          <a:xfrm>
            <a:off x="3817257" y="2058944"/>
            <a:ext cx="2701122" cy="163629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dirty="0">
                <a:solidFill>
                  <a:schemeClr val="tx1"/>
                </a:solidFill>
                <a:latin typeface="Mangal Pro" panose="00000500000000000000" pitchFamily="2" charset="0"/>
                <a:cs typeface="Mangal Pro" panose="00000500000000000000" pitchFamily="2" charset="0"/>
              </a:rPr>
              <a:t>Anlagevermögen</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Immaterielle Vermögensgegenstände (z.B. Patente)</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Sachanlagen (z.B. Maschinen)</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Finanzanlagen</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etc. </a:t>
            </a:r>
          </a:p>
        </p:txBody>
      </p:sp>
      <p:sp>
        <p:nvSpPr>
          <p:cNvPr id="8" name="Rechteck 13">
            <a:extLst>
              <a:ext uri="{FF2B5EF4-FFF2-40B4-BE49-F238E27FC236}">
                <a16:creationId xmlns:a16="http://schemas.microsoft.com/office/drawing/2014/main" id="{9C0C589D-1FDE-BEDC-AC38-F2695B0C3CF7}"/>
              </a:ext>
            </a:extLst>
          </p:cNvPr>
          <p:cNvSpPr/>
          <p:nvPr/>
        </p:nvSpPr>
        <p:spPr>
          <a:xfrm>
            <a:off x="3812063" y="3695239"/>
            <a:ext cx="2701122" cy="18599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err="1">
                <a:solidFill>
                  <a:schemeClr val="tx1"/>
                </a:solidFill>
                <a:latin typeface="Mangal Pro" panose="00000500000000000000" pitchFamily="2" charset="0"/>
                <a:cs typeface="Mangal Pro" panose="00000500000000000000" pitchFamily="2" charset="0"/>
              </a:rPr>
              <a:t>Umlaufvermögen</a:t>
            </a:r>
            <a:r>
              <a:rPr lang="de-AT" sz="1200" b="1" err="1">
                <a:solidFill>
                  <a:schemeClr val="bg1"/>
                </a:solidFill>
                <a:latin typeface="Mangal Pro" panose="00000500000000000000" pitchFamily="2" charset="0"/>
                <a:cs typeface="Mangal Pro" panose="00000500000000000000" pitchFamily="2" charset="0"/>
              </a:rPr>
              <a:t>e</a:t>
            </a:r>
            <a:endParaRPr lang="de-AT" sz="1200" b="1">
              <a:solidFill>
                <a:schemeClr val="bg1"/>
              </a:solidFill>
              <a:latin typeface="Mangal Pro" panose="00000500000000000000" pitchFamily="2" charset="0"/>
              <a:cs typeface="Mangal Pro" panose="00000500000000000000" pitchFamily="2" charset="0"/>
            </a:endParaRP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Kassenbestände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Vorräte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Forderungen aus Lieferungen und Leistungen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etc.</a:t>
            </a:r>
          </a:p>
        </p:txBody>
      </p:sp>
      <p:sp>
        <p:nvSpPr>
          <p:cNvPr id="9" name="Rechteck 14">
            <a:extLst>
              <a:ext uri="{FF2B5EF4-FFF2-40B4-BE49-F238E27FC236}">
                <a16:creationId xmlns:a16="http://schemas.microsoft.com/office/drawing/2014/main" id="{21947591-B7FC-12F1-AC42-06BCFC6FDBDC}"/>
              </a:ext>
            </a:extLst>
          </p:cNvPr>
          <p:cNvSpPr/>
          <p:nvPr/>
        </p:nvSpPr>
        <p:spPr>
          <a:xfrm>
            <a:off x="6514521" y="2063560"/>
            <a:ext cx="2700454" cy="12758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Eigenkapital</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Gewinnrücklagen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Jahresüberschuss bzw. –</a:t>
            </a:r>
            <a:r>
              <a:rPr lang="de-AT" sz="1200" err="1">
                <a:solidFill>
                  <a:schemeClr val="tx1"/>
                </a:solidFill>
                <a:latin typeface="Mangal Pro" panose="00000500000000000000" pitchFamily="2" charset="0"/>
                <a:cs typeface="Mangal Pro" panose="00000500000000000000" pitchFamily="2" charset="0"/>
              </a:rPr>
              <a:t>fehlbetrag</a:t>
            </a:r>
            <a:endParaRPr lang="de-AT" sz="1200">
              <a:solidFill>
                <a:schemeClr val="tx1"/>
              </a:solidFill>
              <a:latin typeface="Mangal Pro" panose="00000500000000000000" pitchFamily="2" charset="0"/>
              <a:cs typeface="Mangal Pro" panose="00000500000000000000" pitchFamily="2" charset="0"/>
            </a:endParaRP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Gezeichnetes Kapital</a:t>
            </a:r>
          </a:p>
        </p:txBody>
      </p:sp>
      <p:sp>
        <p:nvSpPr>
          <p:cNvPr id="10" name="Rechteck 15">
            <a:extLst>
              <a:ext uri="{FF2B5EF4-FFF2-40B4-BE49-F238E27FC236}">
                <a16:creationId xmlns:a16="http://schemas.microsoft.com/office/drawing/2014/main" id="{44436783-E9DE-5A29-F750-4CF4341019E7}"/>
              </a:ext>
            </a:extLst>
          </p:cNvPr>
          <p:cNvSpPr/>
          <p:nvPr/>
        </p:nvSpPr>
        <p:spPr>
          <a:xfrm>
            <a:off x="6513853" y="3343081"/>
            <a:ext cx="2705648" cy="816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Rückstellungen</a:t>
            </a:r>
          </a:p>
        </p:txBody>
      </p:sp>
      <p:sp>
        <p:nvSpPr>
          <p:cNvPr id="11" name="Rechteck 16">
            <a:extLst>
              <a:ext uri="{FF2B5EF4-FFF2-40B4-BE49-F238E27FC236}">
                <a16:creationId xmlns:a16="http://schemas.microsoft.com/office/drawing/2014/main" id="{227623E7-165B-D3CF-DEEA-5CAB197A1F4A}"/>
              </a:ext>
            </a:extLst>
          </p:cNvPr>
          <p:cNvSpPr/>
          <p:nvPr/>
        </p:nvSpPr>
        <p:spPr>
          <a:xfrm>
            <a:off x="6518379" y="1302861"/>
            <a:ext cx="2701122" cy="752388"/>
          </a:xfrm>
          <a:prstGeom prst="rect">
            <a:avLst/>
          </a:prstGeom>
          <a:gradFill flip="none" rotWithShape="1">
            <a:gsLst>
              <a:gs pos="0">
                <a:srgbClr val="39D3DD">
                  <a:tint val="66000"/>
                  <a:satMod val="160000"/>
                </a:srgbClr>
              </a:gs>
              <a:gs pos="50000">
                <a:srgbClr val="39D3DD">
                  <a:tint val="44500"/>
                  <a:satMod val="160000"/>
                </a:srgbClr>
              </a:gs>
              <a:gs pos="100000">
                <a:srgbClr val="39D3DD">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solidFill>
                  <a:schemeClr val="tx1"/>
                </a:solidFill>
                <a:latin typeface="Mangal Pro" panose="00000500000000000000" pitchFamily="2" charset="0"/>
                <a:cs typeface="Mangal Pro" panose="00000500000000000000" pitchFamily="2" charset="0"/>
              </a:rPr>
              <a:t>Passiva</a:t>
            </a:r>
          </a:p>
        </p:txBody>
      </p:sp>
      <p:sp>
        <p:nvSpPr>
          <p:cNvPr id="12" name="Rechteck 17">
            <a:extLst>
              <a:ext uri="{FF2B5EF4-FFF2-40B4-BE49-F238E27FC236}">
                <a16:creationId xmlns:a16="http://schemas.microsoft.com/office/drawing/2014/main" id="{CA7269B3-9AE3-F69F-AA8C-D58C92F41672}"/>
              </a:ext>
            </a:extLst>
          </p:cNvPr>
          <p:cNvSpPr/>
          <p:nvPr/>
        </p:nvSpPr>
        <p:spPr>
          <a:xfrm>
            <a:off x="6513853" y="4159184"/>
            <a:ext cx="2695928" cy="13959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Verbindlichkeiten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Kredite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Verbindlichkeiten aus Lieferungen und Leistungen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Anleihen</a:t>
            </a:r>
          </a:p>
        </p:txBody>
      </p:sp>
      <p:sp>
        <p:nvSpPr>
          <p:cNvPr id="13" name="Abgerundetes Rechteck 18">
            <a:extLst>
              <a:ext uri="{FF2B5EF4-FFF2-40B4-BE49-F238E27FC236}">
                <a16:creationId xmlns:a16="http://schemas.microsoft.com/office/drawing/2014/main" id="{4F6A71D8-7C86-E13D-8D6B-A82169D95AC6}"/>
              </a:ext>
            </a:extLst>
          </p:cNvPr>
          <p:cNvSpPr/>
          <p:nvPr/>
        </p:nvSpPr>
        <p:spPr>
          <a:xfrm>
            <a:off x="3846286" y="4130156"/>
            <a:ext cx="2632630" cy="973394"/>
          </a:xfrm>
          <a:prstGeom prst="roundRect">
            <a:avLst/>
          </a:prstGeom>
          <a:noFill/>
          <a:ln>
            <a:solidFill>
              <a:srgbClr val="39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20">
            <a:extLst>
              <a:ext uri="{FF2B5EF4-FFF2-40B4-BE49-F238E27FC236}">
                <a16:creationId xmlns:a16="http://schemas.microsoft.com/office/drawing/2014/main" id="{460B8A42-0D04-0EAF-FA23-E48F045A123A}"/>
              </a:ext>
            </a:extLst>
          </p:cNvPr>
          <p:cNvSpPr/>
          <p:nvPr/>
        </p:nvSpPr>
        <p:spPr>
          <a:xfrm>
            <a:off x="6551765" y="4745240"/>
            <a:ext cx="2621264" cy="452154"/>
          </a:xfrm>
          <a:prstGeom prst="roundRect">
            <a:avLst/>
          </a:prstGeom>
          <a:noFill/>
          <a:ln>
            <a:solidFill>
              <a:srgbClr val="39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2">
            <a:extLst>
              <a:ext uri="{FF2B5EF4-FFF2-40B4-BE49-F238E27FC236}">
                <a16:creationId xmlns:a16="http://schemas.microsoft.com/office/drawing/2014/main" id="{7C739E9C-3E07-7063-6DF7-5A5233CD517E}"/>
              </a:ext>
            </a:extLst>
          </p:cNvPr>
          <p:cNvSpPr txBox="1"/>
          <p:nvPr/>
        </p:nvSpPr>
        <p:spPr>
          <a:xfrm>
            <a:off x="884803" y="6519446"/>
            <a:ext cx="2511540" cy="33855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Schönwetter</a:t>
            </a:r>
          </a:p>
        </p:txBody>
      </p:sp>
    </p:spTree>
    <p:extLst>
      <p:ext uri="{BB962C8B-B14F-4D97-AF65-F5344CB8AC3E}">
        <p14:creationId xmlns:p14="http://schemas.microsoft.com/office/powerpoint/2010/main" val="346530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DF5A2-80B8-890E-6D15-CD999BA7CE0D}"/>
              </a:ext>
            </a:extLst>
          </p:cNvPr>
          <p:cNvSpPr>
            <a:spLocks noGrp="1"/>
          </p:cNvSpPr>
          <p:nvPr>
            <p:ph idx="1"/>
          </p:nvPr>
        </p:nvSpPr>
        <p:spPr>
          <a:xfrm>
            <a:off x="838200" y="2038864"/>
            <a:ext cx="10515600" cy="3719823"/>
          </a:xfrm>
        </p:spPr>
        <p:txBody>
          <a:bodyPr/>
          <a:lstStyle/>
          <a:p>
            <a:pPr marL="0" indent="0">
              <a:buNone/>
            </a:pPr>
            <a:r>
              <a:rPr lang="de-AT"/>
              <a:t>Rechtsvorschriften, die die Beförderung von Gütern/Personen regeln:</a:t>
            </a:r>
            <a:br>
              <a:rPr lang="de-AT"/>
            </a:br>
            <a:endParaRPr lang="de-AT"/>
          </a:p>
          <a:p>
            <a:r>
              <a:rPr lang="de-AT"/>
              <a:t>Privatrechtliche Vorschriften: Speditionsrecht, Frachtrecht, Versicherungsrecht,…</a:t>
            </a:r>
            <a:br>
              <a:rPr lang="de-AT"/>
            </a:br>
            <a:endParaRPr lang="de-AT"/>
          </a:p>
          <a:p>
            <a:r>
              <a:rPr lang="de-AT"/>
              <a:t>Öffentlich-rechtliche Vorschriften: Gewerberecht, GGBG, StVO, KFG,….</a:t>
            </a:r>
            <a:br>
              <a:rPr lang="de-AT"/>
            </a:br>
            <a:endParaRPr lang="de-AT"/>
          </a:p>
          <a:p>
            <a:r>
              <a:rPr lang="de-AT"/>
              <a:t>Nationale &amp; internationale Rechtsvorschriften</a:t>
            </a:r>
            <a:br>
              <a:rPr lang="de-AT"/>
            </a:br>
            <a:endParaRPr lang="de-AT"/>
          </a:p>
          <a:p>
            <a:r>
              <a:rPr lang="de-AT"/>
              <a:t>Verkehrsträgerspezifische Vorschriften </a:t>
            </a:r>
          </a:p>
        </p:txBody>
      </p:sp>
      <p:sp>
        <p:nvSpPr>
          <p:cNvPr id="3" name="Title 2">
            <a:extLst>
              <a:ext uri="{FF2B5EF4-FFF2-40B4-BE49-F238E27FC236}">
                <a16:creationId xmlns:a16="http://schemas.microsoft.com/office/drawing/2014/main" id="{34781897-9464-C581-DF57-A5ED3D2D362F}"/>
              </a:ext>
            </a:extLst>
          </p:cNvPr>
          <p:cNvSpPr>
            <a:spLocks noGrp="1"/>
          </p:cNvSpPr>
          <p:nvPr>
            <p:ph type="title"/>
          </p:nvPr>
        </p:nvSpPr>
        <p:spPr/>
        <p:txBody>
          <a:bodyPr/>
          <a:lstStyle/>
          <a:p>
            <a:r>
              <a:rPr lang="de-AT"/>
              <a:t>Transportrecht</a:t>
            </a:r>
          </a:p>
        </p:txBody>
      </p:sp>
    </p:spTree>
    <p:extLst>
      <p:ext uri="{BB962C8B-B14F-4D97-AF65-F5344CB8AC3E}">
        <p14:creationId xmlns:p14="http://schemas.microsoft.com/office/powerpoint/2010/main" val="236144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EF5EA-DD53-316A-B133-5F8B9BFDD8DB}"/>
              </a:ext>
            </a:extLst>
          </p:cNvPr>
          <p:cNvSpPr>
            <a:spLocks noGrp="1"/>
          </p:cNvSpPr>
          <p:nvPr>
            <p:ph idx="1"/>
          </p:nvPr>
        </p:nvSpPr>
        <p:spPr/>
        <p:txBody>
          <a:bodyPr>
            <a:normAutofit fontScale="92500" lnSpcReduction="10000"/>
          </a:bodyPr>
          <a:lstStyle/>
          <a:p>
            <a:r>
              <a:rPr lang="de-AT" err="1"/>
              <a:t>Incoterms</a:t>
            </a:r>
            <a:r>
              <a:rPr lang="de-AT"/>
              <a:t> seit 1936: „Internationale Regeln für die Auslegung der handelsüblichen Vertragsformeln”  (International Commercial Terms) </a:t>
            </a:r>
          </a:p>
          <a:p>
            <a:endParaRPr lang="de-AT"/>
          </a:p>
          <a:p>
            <a:r>
              <a:rPr lang="de-AT"/>
              <a:t>Herausgeber: Internationale Handelskammer (ICC) Paris</a:t>
            </a:r>
          </a:p>
          <a:p>
            <a:endParaRPr lang="de-AT"/>
          </a:p>
          <a:p>
            <a:r>
              <a:rPr lang="de-AT"/>
              <a:t>Aktuelle Version: </a:t>
            </a:r>
            <a:r>
              <a:rPr lang="de-AT" err="1"/>
              <a:t>Incoterms</a:t>
            </a:r>
            <a:r>
              <a:rPr lang="de-AT"/>
              <a:t>® 2020</a:t>
            </a:r>
          </a:p>
          <a:p>
            <a:endParaRPr lang="de-AT"/>
          </a:p>
          <a:p>
            <a:r>
              <a:rPr lang="de-AT"/>
              <a:t>Weltweit anerkannte Einheitliche Vertrags- und Lieferbedingungen</a:t>
            </a:r>
          </a:p>
          <a:p>
            <a:endParaRPr lang="de-AT"/>
          </a:p>
          <a:p>
            <a:r>
              <a:rPr lang="de-AT"/>
              <a:t>Ziel: Standardisierte, erleichterte Abwicklung eines Handelsgeschäftes zwischen Vertragsparteien</a:t>
            </a:r>
          </a:p>
        </p:txBody>
      </p:sp>
      <p:sp>
        <p:nvSpPr>
          <p:cNvPr id="3" name="Title 2">
            <a:extLst>
              <a:ext uri="{FF2B5EF4-FFF2-40B4-BE49-F238E27FC236}">
                <a16:creationId xmlns:a16="http://schemas.microsoft.com/office/drawing/2014/main" id="{263AE4C4-9285-47B4-8161-EB76C29C66CD}"/>
              </a:ext>
            </a:extLst>
          </p:cNvPr>
          <p:cNvSpPr>
            <a:spLocks noGrp="1"/>
          </p:cNvSpPr>
          <p:nvPr>
            <p:ph type="title"/>
          </p:nvPr>
        </p:nvSpPr>
        <p:spPr/>
        <p:txBody>
          <a:bodyPr/>
          <a:lstStyle/>
          <a:p>
            <a:r>
              <a:rPr lang="de-AT"/>
              <a:t>Transportrecht: </a:t>
            </a:r>
            <a:r>
              <a:rPr lang="de-AT" err="1"/>
              <a:t>Incoterms</a:t>
            </a:r>
            <a:r>
              <a:rPr lang="de-AT"/>
              <a:t> I</a:t>
            </a:r>
          </a:p>
        </p:txBody>
      </p:sp>
    </p:spTree>
    <p:extLst>
      <p:ext uri="{BB962C8B-B14F-4D97-AF65-F5344CB8AC3E}">
        <p14:creationId xmlns:p14="http://schemas.microsoft.com/office/powerpoint/2010/main" val="102335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9791A-FE5A-D53D-DC03-50C30175B208}"/>
              </a:ext>
            </a:extLst>
          </p:cNvPr>
          <p:cNvSpPr>
            <a:spLocks noGrp="1"/>
          </p:cNvSpPr>
          <p:nvPr>
            <p:ph type="title"/>
          </p:nvPr>
        </p:nvSpPr>
        <p:spPr/>
        <p:txBody>
          <a:bodyPr/>
          <a:lstStyle/>
          <a:p>
            <a:r>
              <a:rPr lang="de-AT"/>
              <a:t>Transportrecht: </a:t>
            </a:r>
            <a:r>
              <a:rPr lang="de-AT" err="1"/>
              <a:t>Incoterms</a:t>
            </a:r>
            <a:r>
              <a:rPr lang="de-AT"/>
              <a:t> II</a:t>
            </a:r>
          </a:p>
        </p:txBody>
      </p:sp>
      <p:graphicFrame>
        <p:nvGraphicFramePr>
          <p:cNvPr id="4" name="Tabelle 5">
            <a:extLst>
              <a:ext uri="{FF2B5EF4-FFF2-40B4-BE49-F238E27FC236}">
                <a16:creationId xmlns:a16="http://schemas.microsoft.com/office/drawing/2014/main" id="{076B08EA-897A-CC7F-79CC-515EE01155AE}"/>
              </a:ext>
            </a:extLst>
          </p:cNvPr>
          <p:cNvGraphicFramePr>
            <a:graphicFrameLocks noGrp="1"/>
          </p:cNvGraphicFramePr>
          <p:nvPr>
            <p:extLst>
              <p:ext uri="{D42A27DB-BD31-4B8C-83A1-F6EECF244321}">
                <p14:modId xmlns:p14="http://schemas.microsoft.com/office/powerpoint/2010/main" val="2780247520"/>
              </p:ext>
            </p:extLst>
          </p:nvPr>
        </p:nvGraphicFramePr>
        <p:xfrm>
          <a:off x="798286" y="1551295"/>
          <a:ext cx="10638971" cy="4033080"/>
        </p:xfrm>
        <a:graphic>
          <a:graphicData uri="http://schemas.openxmlformats.org/drawingml/2006/table">
            <a:tbl>
              <a:tblPr firstRow="1" bandRow="1">
                <a:tableStyleId>{93296810-A885-4BE3-A3E7-6D5BEEA58F35}</a:tableStyleId>
              </a:tblPr>
              <a:tblGrid>
                <a:gridCol w="5322490">
                  <a:extLst>
                    <a:ext uri="{9D8B030D-6E8A-4147-A177-3AD203B41FA5}">
                      <a16:colId xmlns:a16="http://schemas.microsoft.com/office/drawing/2014/main" val="133280471"/>
                    </a:ext>
                  </a:extLst>
                </a:gridCol>
                <a:gridCol w="5316481">
                  <a:extLst>
                    <a:ext uri="{9D8B030D-6E8A-4147-A177-3AD203B41FA5}">
                      <a16:colId xmlns:a16="http://schemas.microsoft.com/office/drawing/2014/main" val="3233408648"/>
                    </a:ext>
                  </a:extLst>
                </a:gridCol>
              </a:tblGrid>
              <a:tr h="465600">
                <a:tc>
                  <a:txBody>
                    <a:bodyPr/>
                    <a:lstStyle/>
                    <a:p>
                      <a:r>
                        <a:rPr lang="de-AT" sz="2800"/>
                        <a:t>Was wird geregelt</a:t>
                      </a:r>
                      <a:endParaRPr lang="de-AT" sz="2800">
                        <a:latin typeface="Mangal Pro" panose="00000500000000000000" pitchFamily="2" charset="0"/>
                        <a:cs typeface="Mangal Pro" panose="00000500000000000000" pitchFamily="2" charset="0"/>
                      </a:endParaRPr>
                    </a:p>
                  </a:txBody>
                  <a:tcPr/>
                </a:tc>
                <a:tc>
                  <a:txBody>
                    <a:bodyPr/>
                    <a:lstStyle/>
                    <a:p>
                      <a:r>
                        <a:rPr lang="de-AT" sz="2800"/>
                        <a:t>Was wird NICHT geregelt</a:t>
                      </a:r>
                      <a:endParaRPr lang="de-AT" sz="28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2499175616"/>
                  </a:ext>
                </a:extLst>
              </a:tr>
              <a:tr h="356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Wer trägt Transportkosten?</a:t>
                      </a:r>
                      <a:endParaRPr lang="de-AT" sz="2000">
                        <a:latin typeface="Mangal Pro" panose="00000500000000000000" pitchFamily="2" charset="0"/>
                        <a:cs typeface="Mangal Pro" panose="00000500000000000000"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Vertragsabschluss</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3019420252"/>
                  </a:ext>
                </a:extLst>
              </a:tr>
              <a:tr h="629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Transportrisiko: Ab wann Gefahrtragung des Käufers?</a:t>
                      </a:r>
                      <a:endParaRPr lang="de-AT" sz="2000">
                        <a:latin typeface="Mangal Pro" panose="00000500000000000000" pitchFamily="2" charset="0"/>
                        <a:cs typeface="Mangal Pro" panose="00000500000000000000" pitchFamily="2" charset="0"/>
                      </a:endParaRPr>
                    </a:p>
                  </a:txBody>
                  <a:tcPr/>
                </a:tc>
                <a:tc>
                  <a:txBody>
                    <a:bodyPr/>
                    <a:lstStyle/>
                    <a:p>
                      <a:r>
                        <a:rPr lang="de-AT" sz="2000"/>
                        <a:t>Eigentumsübertragung</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4021497861"/>
                  </a:ext>
                </a:extLst>
              </a:tr>
              <a:tr h="429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Muss der Transport versichert werden?</a:t>
                      </a:r>
                      <a:endParaRPr lang="de-AT" sz="2000">
                        <a:latin typeface="Mangal Pro" panose="00000500000000000000" pitchFamily="2" charset="0"/>
                        <a:cs typeface="Mangal Pro" panose="00000500000000000000" pitchFamily="2" charset="0"/>
                      </a:endParaRPr>
                    </a:p>
                  </a:txBody>
                  <a:tcPr/>
                </a:tc>
                <a:tc>
                  <a:txBody>
                    <a:bodyPr/>
                    <a:lstStyle/>
                    <a:p>
                      <a:r>
                        <a:rPr lang="de-AT" sz="2000" kern="1200">
                          <a:solidFill>
                            <a:schemeClr val="dk1"/>
                          </a:solidFill>
                        </a:rPr>
                        <a:t>Zahlungsabwicklung</a:t>
                      </a:r>
                      <a:endParaRPr lang="de-AT" sz="2000" kern="1200">
                        <a:solidFill>
                          <a:schemeClr val="dk1"/>
                        </a:solidFill>
                        <a:latin typeface="Mangal Pro" panose="00000500000000000000" pitchFamily="2" charset="0"/>
                        <a:ea typeface="+mn-ea"/>
                        <a:cs typeface="Mangal Pro" panose="00000500000000000000" pitchFamily="2" charset="0"/>
                      </a:endParaRPr>
                    </a:p>
                  </a:txBody>
                  <a:tcPr/>
                </a:tc>
                <a:extLst>
                  <a:ext uri="{0D108BD9-81ED-4DB2-BD59-A6C34878D82A}">
                    <a16:rowId xmlns:a16="http://schemas.microsoft.com/office/drawing/2014/main" val="1330799411"/>
                  </a:ext>
                </a:extLst>
              </a:tr>
              <a:tr h="429150">
                <a:tc>
                  <a:txBody>
                    <a:bodyPr/>
                    <a:lstStyle/>
                    <a:p>
                      <a:r>
                        <a:rPr lang="de-AT" sz="2000"/>
                        <a:t>Wohin wird die Ware geliefert?</a:t>
                      </a:r>
                      <a:endParaRPr lang="de-AT" sz="2000">
                        <a:latin typeface="Mangal Pro" panose="00000500000000000000" pitchFamily="2" charset="0"/>
                        <a:cs typeface="Mangal Pro" panose="00000500000000000000" pitchFamily="2" charset="0"/>
                      </a:endParaRPr>
                    </a:p>
                  </a:txBody>
                  <a:tcPr/>
                </a:tc>
                <a:tc>
                  <a:txBody>
                    <a:bodyPr/>
                    <a:lstStyle/>
                    <a:p>
                      <a:r>
                        <a:rPr lang="de-AT" sz="2000"/>
                        <a:t>Rechtsfolgen bei Vertragsbruch</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2317026513"/>
                  </a:ext>
                </a:extLst>
              </a:tr>
              <a:tr h="429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Wer übernimmt Ein- und Ausfuhr (Zoll)?</a:t>
                      </a:r>
                      <a:endParaRPr lang="de-AT" sz="2000">
                        <a:latin typeface="Mangal Pro" panose="00000500000000000000" pitchFamily="2" charset="0"/>
                        <a:cs typeface="Mangal Pro" panose="00000500000000000000" pitchFamily="2" charset="0"/>
                      </a:endParaRPr>
                    </a:p>
                  </a:txBody>
                  <a:tcPr/>
                </a:tc>
                <a:tc>
                  <a:txBody>
                    <a:bodyPr/>
                    <a:lstStyle/>
                    <a:p>
                      <a:r>
                        <a:rPr lang="de-AT" sz="2000"/>
                        <a:t>Verjährung</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225763082"/>
                  </a:ext>
                </a:extLst>
              </a:tr>
              <a:tr h="429150">
                <a:tc>
                  <a:txBody>
                    <a:bodyPr/>
                    <a:lstStyle/>
                    <a:p>
                      <a:endParaRPr lang="de-AT" sz="2000">
                        <a:latin typeface="Mangal Pro" panose="00000500000000000000" pitchFamily="2" charset="0"/>
                        <a:cs typeface="Mangal Pro" panose="00000500000000000000" pitchFamily="2" charset="0"/>
                      </a:endParaRPr>
                    </a:p>
                  </a:txBody>
                  <a:tcPr/>
                </a:tc>
                <a:tc>
                  <a:txBody>
                    <a:bodyPr/>
                    <a:lstStyle/>
                    <a:p>
                      <a:r>
                        <a:rPr lang="de-AT" sz="2000"/>
                        <a:t>Gewährleistung etc.</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756072303"/>
                  </a:ext>
                </a:extLst>
              </a:tr>
              <a:tr h="629930">
                <a:tc>
                  <a:txBody>
                    <a:bodyPr/>
                    <a:lstStyle/>
                    <a:p>
                      <a:endParaRPr lang="de-AT" sz="2000">
                        <a:latin typeface="Mangal Pro" panose="00000500000000000000" pitchFamily="2" charset="0"/>
                        <a:cs typeface="Mangal Pro" panose="00000500000000000000" pitchFamily="2" charset="0"/>
                      </a:endParaRPr>
                    </a:p>
                  </a:txBody>
                  <a:tcPr/>
                </a:tc>
                <a:tc>
                  <a:txBody>
                    <a:bodyPr/>
                    <a:lstStyle/>
                    <a:p>
                      <a:r>
                        <a:rPr lang="de-AT" sz="2000"/>
                        <a:t>-&gt; HIER Kaufvertrag oder dahinterliegendes Recht relevant</a:t>
                      </a:r>
                      <a:endParaRPr lang="de-AT" sz="2000" i="1">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754913893"/>
                  </a:ext>
                </a:extLst>
              </a:tr>
            </a:tbl>
          </a:graphicData>
        </a:graphic>
      </p:graphicFrame>
    </p:spTree>
    <p:extLst>
      <p:ext uri="{BB962C8B-B14F-4D97-AF65-F5344CB8AC3E}">
        <p14:creationId xmlns:p14="http://schemas.microsoft.com/office/powerpoint/2010/main" val="148457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B2E07-715B-806B-DA23-D65816097842}"/>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4EE05CF5-B897-FC04-F44B-E4F0BA7E27A0}"/>
              </a:ext>
            </a:extLst>
          </p:cNvPr>
          <p:cNvGraphicFramePr/>
          <p:nvPr>
            <p:extLst>
              <p:ext uri="{D42A27DB-BD31-4B8C-83A1-F6EECF244321}">
                <p14:modId xmlns:p14="http://schemas.microsoft.com/office/powerpoint/2010/main" val="2091226607"/>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01AEB824-AA33-DDEF-A87F-633CD2D5D212}"/>
              </a:ext>
            </a:extLst>
          </p:cNvPr>
          <p:cNvSpPr/>
          <p:nvPr/>
        </p:nvSpPr>
        <p:spPr>
          <a:xfrm>
            <a:off x="2000246" y="2741378"/>
            <a:ext cx="789222" cy="789222"/>
          </a:xfrm>
          <a:prstGeom prst="ellipse">
            <a:avLst/>
          </a:prstGeom>
          <a:blipFill>
            <a:blip r:embed="rId8">
              <a:extLst>
                <a:ext uri="{28A0092B-C50C-407E-A947-70E740481C1C}">
                  <a14:useLocalDpi xmlns:a14="http://schemas.microsoft.com/office/drawing/2010/main" val="0"/>
                </a:ext>
              </a:extLst>
            </a:blip>
            <a:srcRect/>
            <a:stretch>
              <a:fillRect t="-7000" b="-7000"/>
            </a:stretch>
          </a:blipFill>
          <a:ln>
            <a:solidFill>
              <a:srgbClr val="0A6169"/>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4130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D1F88-FAAD-E2E7-8F9E-9211AE1E34DC}"/>
              </a:ext>
            </a:extLst>
          </p:cNvPr>
          <p:cNvSpPr>
            <a:spLocks noGrp="1"/>
          </p:cNvSpPr>
          <p:nvPr>
            <p:ph type="title"/>
          </p:nvPr>
        </p:nvSpPr>
        <p:spPr/>
        <p:txBody>
          <a:bodyPr/>
          <a:lstStyle/>
          <a:p>
            <a:r>
              <a:rPr lang="de-AT"/>
              <a:t>Entwicklungsstufen der Logistik</a:t>
            </a:r>
          </a:p>
        </p:txBody>
      </p:sp>
      <p:sp>
        <p:nvSpPr>
          <p:cNvPr id="6" name="Textfeld 12">
            <a:extLst>
              <a:ext uri="{FF2B5EF4-FFF2-40B4-BE49-F238E27FC236}">
                <a16:creationId xmlns:a16="http://schemas.microsoft.com/office/drawing/2014/main" id="{1407EA3F-11B8-698B-D291-AC5C4A880A92}"/>
              </a:ext>
            </a:extLst>
          </p:cNvPr>
          <p:cNvSpPr txBox="1"/>
          <p:nvPr/>
        </p:nvSpPr>
        <p:spPr>
          <a:xfrm>
            <a:off x="878318" y="6513208"/>
            <a:ext cx="2511540" cy="33855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Schönwetter</a:t>
            </a:r>
          </a:p>
        </p:txBody>
      </p:sp>
      <p:pic>
        <p:nvPicPr>
          <p:cNvPr id="9" name="Picture 8" descr="Entwicklungsstufen der Logistik: grafische Darstellung">
            <a:extLst>
              <a:ext uri="{FF2B5EF4-FFF2-40B4-BE49-F238E27FC236}">
                <a16:creationId xmlns:a16="http://schemas.microsoft.com/office/drawing/2014/main" id="{7347E627-B370-06DF-D370-007EF624FF35}"/>
              </a:ext>
            </a:extLst>
          </p:cNvPr>
          <p:cNvPicPr>
            <a:picLocks noChangeAspect="1" noChangeArrowheads="1"/>
          </p:cNvPicPr>
          <p:nvPr/>
        </p:nvPicPr>
        <p:blipFill>
          <a:blip r:embed="rId3" cstate="print"/>
          <a:srcRect/>
          <a:stretch>
            <a:fillRect/>
          </a:stretch>
        </p:blipFill>
        <p:spPr bwMode="auto">
          <a:xfrm>
            <a:off x="1986645" y="1458336"/>
            <a:ext cx="7667026" cy="4515148"/>
          </a:xfrm>
          <a:prstGeom prst="rect">
            <a:avLst/>
          </a:prstGeom>
          <a:noFill/>
          <a:ln w="9525">
            <a:noFill/>
            <a:miter lim="800000"/>
            <a:headEnd/>
            <a:tailEnd/>
          </a:ln>
          <a:effectLst/>
        </p:spPr>
      </p:pic>
      <p:sp>
        <p:nvSpPr>
          <p:cNvPr id="10" name="Textfeld 5">
            <a:extLst>
              <a:ext uri="{FF2B5EF4-FFF2-40B4-BE49-F238E27FC236}">
                <a16:creationId xmlns:a16="http://schemas.microsoft.com/office/drawing/2014/main" id="{80C741C3-5089-5E3D-5217-ED1BC39BF4AF}"/>
              </a:ext>
            </a:extLst>
          </p:cNvPr>
          <p:cNvSpPr txBox="1"/>
          <p:nvPr/>
        </p:nvSpPr>
        <p:spPr>
          <a:xfrm>
            <a:off x="2730835" y="3253344"/>
            <a:ext cx="2079520" cy="553998"/>
          </a:xfrm>
          <a:prstGeom prst="rect">
            <a:avLst/>
          </a:prstGeom>
          <a:noFill/>
        </p:spPr>
        <p:txBody>
          <a:bodyPr wrap="square" rtlCol="0">
            <a:spAutoFit/>
          </a:bodyPr>
          <a:lstStyle/>
          <a:p>
            <a:pPr algn="ctr"/>
            <a:r>
              <a:rPr lang="de-DE" sz="1000">
                <a:latin typeface="Mangal Pro" panose="00000500000000000000" pitchFamily="2" charset="0"/>
                <a:cs typeface="Mangal Pro" panose="00000500000000000000" pitchFamily="2" charset="0"/>
              </a:rPr>
              <a:t>Logistik im Sinne von physischen Prozessen (</a:t>
            </a:r>
            <a:r>
              <a:rPr lang="de-DE" sz="1000" b="1">
                <a:latin typeface="Mangal Pro" panose="00000500000000000000" pitchFamily="2" charset="0"/>
                <a:cs typeface="Mangal Pro" panose="00000500000000000000" pitchFamily="2" charset="0"/>
              </a:rPr>
              <a:t>Waren- und Güterströme</a:t>
            </a:r>
            <a:r>
              <a:rPr lang="de-DE" sz="1000">
                <a:latin typeface="Mangal Pro" panose="00000500000000000000" pitchFamily="2" charset="0"/>
                <a:cs typeface="Mangal Pro" panose="00000500000000000000" pitchFamily="2" charset="0"/>
              </a:rPr>
              <a:t>)</a:t>
            </a:r>
          </a:p>
        </p:txBody>
      </p:sp>
      <p:sp>
        <p:nvSpPr>
          <p:cNvPr id="11" name="Textfeld 7">
            <a:extLst>
              <a:ext uri="{FF2B5EF4-FFF2-40B4-BE49-F238E27FC236}">
                <a16:creationId xmlns:a16="http://schemas.microsoft.com/office/drawing/2014/main" id="{B2E12152-529E-6FF6-CCD2-3BBC110C2292}"/>
              </a:ext>
            </a:extLst>
          </p:cNvPr>
          <p:cNvSpPr txBox="1"/>
          <p:nvPr/>
        </p:nvSpPr>
        <p:spPr>
          <a:xfrm>
            <a:off x="4962755" y="2072087"/>
            <a:ext cx="1989682" cy="1015663"/>
          </a:xfrm>
          <a:prstGeom prst="rect">
            <a:avLst/>
          </a:prstGeom>
          <a:noFill/>
        </p:spPr>
        <p:txBody>
          <a:bodyPr wrap="square" lIns="0" rIns="0" rtlCol="0">
            <a:spAutoFit/>
          </a:bodyPr>
          <a:lstStyle/>
          <a:p>
            <a:pPr algn="ctr"/>
            <a:r>
              <a:rPr lang="de-DE" sz="1000">
                <a:latin typeface="Mangal Pro" panose="00000500000000000000" pitchFamily="2" charset="0"/>
                <a:cs typeface="Mangal Pro" panose="00000500000000000000" pitchFamily="2" charset="0"/>
              </a:rPr>
              <a:t>Logistik als </a:t>
            </a:r>
            <a:r>
              <a:rPr lang="de-DE" sz="1000" b="1">
                <a:latin typeface="Mangal Pro" panose="00000500000000000000" pitchFamily="2" charset="0"/>
                <a:cs typeface="Mangal Pro" panose="00000500000000000000" pitchFamily="2" charset="0"/>
              </a:rPr>
              <a:t>Managementfunktion</a:t>
            </a:r>
            <a:r>
              <a:rPr lang="de-DE" sz="1000">
                <a:latin typeface="Mangal Pro" panose="00000500000000000000" pitchFamily="2" charset="0"/>
                <a:cs typeface="Mangal Pro" panose="00000500000000000000" pitchFamily="2" charset="0"/>
              </a:rPr>
              <a:t> zur Koordination des Zusammenspiels zwischen </a:t>
            </a:r>
            <a:r>
              <a:rPr lang="de-DE" sz="1000" b="1">
                <a:latin typeface="Mangal Pro" panose="00000500000000000000" pitchFamily="2" charset="0"/>
                <a:cs typeface="Mangal Pro" panose="00000500000000000000" pitchFamily="2" charset="0"/>
              </a:rPr>
              <a:t>Güter-, Finanz- und Informationsstrom</a:t>
            </a:r>
          </a:p>
        </p:txBody>
      </p:sp>
      <p:sp>
        <p:nvSpPr>
          <p:cNvPr id="12" name="Textfeld 7">
            <a:extLst>
              <a:ext uri="{FF2B5EF4-FFF2-40B4-BE49-F238E27FC236}">
                <a16:creationId xmlns:a16="http://schemas.microsoft.com/office/drawing/2014/main" id="{B92872A8-6498-96A6-AE79-A7744D18D2A8}"/>
              </a:ext>
            </a:extLst>
          </p:cNvPr>
          <p:cNvSpPr txBox="1"/>
          <p:nvPr/>
        </p:nvSpPr>
        <p:spPr>
          <a:xfrm>
            <a:off x="7221111" y="1458336"/>
            <a:ext cx="2079520" cy="861774"/>
          </a:xfrm>
          <a:prstGeom prst="rect">
            <a:avLst/>
          </a:prstGeom>
          <a:noFill/>
        </p:spPr>
        <p:txBody>
          <a:bodyPr wrap="square" lIns="0" rIns="0" rtlCol="0">
            <a:spAutoFit/>
          </a:bodyPr>
          <a:lstStyle/>
          <a:p>
            <a:pPr algn="ctr"/>
            <a:r>
              <a:rPr lang="de-DE" sz="1000">
                <a:latin typeface="Mangal Pro" panose="00000500000000000000" pitchFamily="2" charset="0"/>
                <a:cs typeface="Mangal Pro" panose="00000500000000000000" pitchFamily="2" charset="0"/>
              </a:rPr>
              <a:t>SCM als Gestalter und Koordinator </a:t>
            </a:r>
            <a:r>
              <a:rPr lang="de-DE" sz="1000" b="1">
                <a:latin typeface="Mangal Pro" panose="00000500000000000000" pitchFamily="2" charset="0"/>
                <a:cs typeface="Mangal Pro" panose="00000500000000000000" pitchFamily="2" charset="0"/>
              </a:rPr>
              <a:t>unternehmensübergreifender Kooperation </a:t>
            </a:r>
            <a:r>
              <a:rPr lang="de-DE" sz="1000">
                <a:latin typeface="Mangal Pro" panose="00000500000000000000" pitchFamily="2" charset="0"/>
                <a:cs typeface="Mangal Pro" panose="00000500000000000000" pitchFamily="2" charset="0"/>
              </a:rPr>
              <a:t>vom Rohmaterial bis zu den Kunden</a:t>
            </a:r>
            <a:endParaRPr lang="de-DE" sz="1000" b="1">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189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904C7-56BA-E8F9-5241-82684087E164}"/>
              </a:ext>
            </a:extLst>
          </p:cNvPr>
          <p:cNvSpPr>
            <a:spLocks noGrp="1"/>
          </p:cNvSpPr>
          <p:nvPr>
            <p:ph idx="1"/>
          </p:nvPr>
        </p:nvSpPr>
        <p:spPr>
          <a:xfrm>
            <a:off x="838200" y="2063578"/>
            <a:ext cx="10515600" cy="3695110"/>
          </a:xfrm>
        </p:spPr>
        <p:txBody>
          <a:bodyPr/>
          <a:lstStyle/>
          <a:p>
            <a:r>
              <a:rPr lang="de-AT"/>
              <a:t>Supply Chain = Lieferkette</a:t>
            </a:r>
            <a:br>
              <a:rPr lang="de-AT"/>
            </a:br>
            <a:br>
              <a:rPr lang="de-AT"/>
            </a:br>
            <a:r>
              <a:rPr lang="de-AT"/>
              <a:t>in der Regel keine lineare Lieferkette, sondern ein </a:t>
            </a:r>
            <a:r>
              <a:rPr lang="de-AT" b="1"/>
              <a:t>komplexes Netzwerk</a:t>
            </a:r>
          </a:p>
          <a:p>
            <a:endParaRPr lang="de-AT"/>
          </a:p>
          <a:p>
            <a:r>
              <a:rPr lang="de-AT"/>
              <a:t>Supply Chain Management:</a:t>
            </a:r>
            <a:br>
              <a:rPr lang="de-AT"/>
            </a:br>
            <a:br>
              <a:rPr lang="de-AT"/>
            </a:br>
            <a:r>
              <a:rPr lang="de-AT"/>
              <a:t>Steuern und Optimieren von </a:t>
            </a:r>
            <a:r>
              <a:rPr lang="de-AT" b="1"/>
              <a:t>Güter-, Informations- und Finanzflüssen </a:t>
            </a:r>
            <a:r>
              <a:rPr lang="de-AT"/>
              <a:t>über den </a:t>
            </a:r>
            <a:r>
              <a:rPr lang="de-AT" b="1"/>
              <a:t>gesamten Wertschöpfungsprozess </a:t>
            </a:r>
            <a:r>
              <a:rPr lang="de-AT"/>
              <a:t>(vom Rohstoff bis zum Endkunden)</a:t>
            </a:r>
          </a:p>
          <a:p>
            <a:endParaRPr lang="de-AT"/>
          </a:p>
          <a:p>
            <a:endParaRPr lang="de-AT"/>
          </a:p>
        </p:txBody>
      </p:sp>
      <p:sp>
        <p:nvSpPr>
          <p:cNvPr id="3" name="Title 2">
            <a:extLst>
              <a:ext uri="{FF2B5EF4-FFF2-40B4-BE49-F238E27FC236}">
                <a16:creationId xmlns:a16="http://schemas.microsoft.com/office/drawing/2014/main" id="{CD663EC4-1FCE-F964-5175-1CD7396020C7}"/>
              </a:ext>
            </a:extLst>
          </p:cNvPr>
          <p:cNvSpPr>
            <a:spLocks noGrp="1"/>
          </p:cNvSpPr>
          <p:nvPr>
            <p:ph type="title"/>
          </p:nvPr>
        </p:nvSpPr>
        <p:spPr/>
        <p:txBody>
          <a:bodyPr/>
          <a:lstStyle/>
          <a:p>
            <a:r>
              <a:rPr lang="de-AT"/>
              <a:t>Supply Chain Management</a:t>
            </a:r>
          </a:p>
        </p:txBody>
      </p:sp>
    </p:spTree>
    <p:extLst>
      <p:ext uri="{BB962C8B-B14F-4D97-AF65-F5344CB8AC3E}">
        <p14:creationId xmlns:p14="http://schemas.microsoft.com/office/powerpoint/2010/main" val="121022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8743-8C7C-23BF-1DF3-2BC8BC987B10}"/>
              </a:ext>
            </a:extLst>
          </p:cNvPr>
          <p:cNvSpPr>
            <a:spLocks noGrp="1"/>
          </p:cNvSpPr>
          <p:nvPr>
            <p:ph type="title"/>
          </p:nvPr>
        </p:nvSpPr>
        <p:spPr/>
        <p:txBody>
          <a:bodyPr/>
          <a:lstStyle/>
          <a:p>
            <a:r>
              <a:rPr lang="de-AT"/>
              <a:t>Globale Lieferketten</a:t>
            </a:r>
          </a:p>
        </p:txBody>
      </p:sp>
      <p:pic>
        <p:nvPicPr>
          <p:cNvPr id="5" name="Picture 4" descr="Weltkarte mit markierten Pfeilen für Warenströme">
            <a:extLst>
              <a:ext uri="{FF2B5EF4-FFF2-40B4-BE49-F238E27FC236}">
                <a16:creationId xmlns:a16="http://schemas.microsoft.com/office/drawing/2014/main" id="{EC4084A2-5CBB-1402-4559-7216AD257450}"/>
              </a:ext>
            </a:extLst>
          </p:cNvPr>
          <p:cNvPicPr>
            <a:picLocks noChangeAspect="1"/>
          </p:cNvPicPr>
          <p:nvPr/>
        </p:nvPicPr>
        <p:blipFill>
          <a:blip r:embed="rId3"/>
          <a:stretch>
            <a:fillRect/>
          </a:stretch>
        </p:blipFill>
        <p:spPr>
          <a:xfrm>
            <a:off x="1808891" y="1602090"/>
            <a:ext cx="8574218" cy="4053451"/>
          </a:xfrm>
          <a:prstGeom prst="rect">
            <a:avLst/>
          </a:prstGeom>
        </p:spPr>
      </p:pic>
      <p:sp>
        <p:nvSpPr>
          <p:cNvPr id="6" name="Textfeld 12">
            <a:extLst>
              <a:ext uri="{FF2B5EF4-FFF2-40B4-BE49-F238E27FC236}">
                <a16:creationId xmlns:a16="http://schemas.microsoft.com/office/drawing/2014/main" id="{14B0D7A5-6BDD-2411-8D36-9E874EF87530}"/>
              </a:ext>
            </a:extLst>
          </p:cNvPr>
          <p:cNvSpPr txBox="1"/>
          <p:nvPr/>
        </p:nvSpPr>
        <p:spPr>
          <a:xfrm>
            <a:off x="865348" y="6520956"/>
            <a:ext cx="2511540"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Open </a:t>
            </a:r>
            <a:r>
              <a:rPr lang="de-AT" sz="800" err="1">
                <a:latin typeface="Mangal Pro" panose="00000500000000000000" pitchFamily="2" charset="0"/>
                <a:cs typeface="Mangal Pro" panose="00000500000000000000" pitchFamily="2" charset="0"/>
              </a:rPr>
              <a:t>Sourcemap</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86267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C2E4-25F3-18EF-19BD-BF3E8F5F0DFE}"/>
              </a:ext>
            </a:extLst>
          </p:cNvPr>
          <p:cNvSpPr>
            <a:spLocks noGrp="1"/>
          </p:cNvSpPr>
          <p:nvPr>
            <p:ph type="title"/>
          </p:nvPr>
        </p:nvSpPr>
        <p:spPr/>
        <p:txBody>
          <a:bodyPr/>
          <a:lstStyle/>
          <a:p>
            <a:r>
              <a:rPr lang="de-AT"/>
              <a:t>Der Weg eines Smartphones</a:t>
            </a:r>
          </a:p>
        </p:txBody>
      </p:sp>
      <p:sp>
        <p:nvSpPr>
          <p:cNvPr id="3" name="Content Placeholder 2">
            <a:extLst>
              <a:ext uri="{FF2B5EF4-FFF2-40B4-BE49-F238E27FC236}">
                <a16:creationId xmlns:a16="http://schemas.microsoft.com/office/drawing/2014/main" id="{FBD4F16E-9DF7-A35D-FE2C-3C7232E94C13}"/>
              </a:ext>
            </a:extLst>
          </p:cNvPr>
          <p:cNvSpPr>
            <a:spLocks noGrp="1"/>
          </p:cNvSpPr>
          <p:nvPr>
            <p:ph idx="1"/>
          </p:nvPr>
        </p:nvSpPr>
        <p:spPr/>
        <p:txBody>
          <a:bodyPr/>
          <a:lstStyle/>
          <a:p>
            <a:pPr marL="0" indent="0">
              <a:buNone/>
            </a:pPr>
            <a:r>
              <a:rPr lang="de-AT"/>
              <a:t>Stellt euch vor, ihr arbeitet im Bereich </a:t>
            </a:r>
            <a:r>
              <a:rPr lang="de-AT" i="1"/>
              <a:t>Supply Chain Management</a:t>
            </a:r>
            <a:r>
              <a:rPr lang="de-AT"/>
              <a:t> eines großen Elektronikunternehmens.</a:t>
            </a:r>
          </a:p>
          <a:p>
            <a:pPr marL="0" indent="0">
              <a:buNone/>
            </a:pPr>
            <a:r>
              <a:rPr lang="de-AT"/>
              <a:t>Ihr sollt den Weg eines Smartphones – von der Rohstoffgewinnung bis zum Verkauf – nachvollziehen und die wichtigsten Stationen auf einer Weltkarte einzeichnen und beschreiben.</a:t>
            </a:r>
          </a:p>
          <a:p>
            <a:pPr marL="0" indent="0">
              <a:buNone/>
            </a:pPr>
            <a:r>
              <a:rPr lang="de-AT"/>
              <a:t>Arbeitet anhand der Leitfragen und bereitet eine Ergebnispräsentation vor.</a:t>
            </a:r>
          </a:p>
        </p:txBody>
      </p:sp>
      <p:sp>
        <p:nvSpPr>
          <p:cNvPr id="5" name="Textfeld 12">
            <a:extLst>
              <a:ext uri="{FF2B5EF4-FFF2-40B4-BE49-F238E27FC236}">
                <a16:creationId xmlns:a16="http://schemas.microsoft.com/office/drawing/2014/main" id="{D3454D64-C3AE-DCA2-9D2A-9D6C2256ADB1}"/>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84348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7"/>
            <a:ext cx="2737594" cy="18113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469828" y="2351808"/>
            <a:ext cx="2043114"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410053"/>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3257377"/>
            <a:ext cx="4267227" cy="24241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umfassenden Überblick über die Welt der Logistik. Sie beginnt mit einer Begriffsdefinition und den zentralen Aufgaben der Logistik, einschließlich der TUL-Prozesse (Transport, Umschlag, Lagerung), der Finanzlogistik und des Transportrechts.</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Anschließend wird das Supply Chain Management beleuchtet, insbesondere die Herausforderungen und Chancen globaler Lieferketten und die Auswirkungen der Globalisierung.</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Ein weiterer Schwerpunkt liegt auf Green </a:t>
            </a:r>
            <a:r>
              <a:rPr lang="de-AT" sz="800" dirty="0" err="1">
                <a:solidFill>
                  <a:schemeClr val="tx1"/>
                </a:solidFill>
                <a:latin typeface="Mangal Pro" panose="00000500000000000000" pitchFamily="2" charset="0"/>
                <a:cs typeface="Mangal Pro" panose="00000500000000000000" pitchFamily="2" charset="0"/>
              </a:rPr>
              <a:t>Logistics</a:t>
            </a:r>
            <a:r>
              <a:rPr lang="de-AT" sz="800" dirty="0">
                <a:solidFill>
                  <a:schemeClr val="tx1"/>
                </a:solidFill>
                <a:latin typeface="Mangal Pro" panose="00000500000000000000" pitchFamily="2" charset="0"/>
                <a:cs typeface="Mangal Pro" panose="00000500000000000000" pitchFamily="2" charset="0"/>
              </a:rPr>
              <a:t>, wo die drei Säulen der Nachhaltigkeit und die Reduzierung von Emissionen diskutiert werden.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Abschließend wird ein Blick auf aktuelle Trends und Innovationen in der Logistik geworfen, wie das DHL-Trendradar, autonomes Fahren und Blockchain-Technologie.</a:t>
            </a:r>
          </a:p>
          <a:p>
            <a:endParaRPr lang="de-AT" sz="623" dirty="0">
              <a:solidFill>
                <a:schemeClr val="tx1"/>
              </a:solidFill>
              <a:latin typeface="Bahnschrift Light" panose="020B0502040204020203" pitchFamily="34" charset="0"/>
            </a:endParaRP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257376"/>
            <a:ext cx="6440929" cy="242417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t"/>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00"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den Begriff „Logistik“ definieren und kennen die zentralen Aufgaben der Logistik.</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sind in der Lage, verschiedene Logistikprozesse zu analysieren (z.B. TUL-Prozesse).</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verstehen den Begriff „Supply Chain“ und können die Struktur und Herausforderungen globaler Lieferketten identifizieren.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die Auswirkungen der Globalisierung auf die Logistikbranche bewerten.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erklären, was Nachhaltigkeit bedeutet und welche Dimensionen (ökologisch, ökonomisch, sozial) sie umfasst.</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erkennen die Auswirkungen der Logistikbranche – insbesondere des Verkehrs – auf die Umwelt und diskutieren Maßnahmen zur Reduzierung von Emissionen.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wichtige Trends und Innovationen im Logistiksektor benennen und deren Vor- und Nachteile benennen (z.B. autonome Fahrzeuge, alternative Antriebssysteme, Digitalisierung). </a:t>
            </a: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291663" y="1320620"/>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474134" y="1197572"/>
            <a:ext cx="1548724" cy="780227"/>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a:solidFill>
                <a:schemeClr val="tx1"/>
              </a:solidFill>
              <a:latin typeface="Bahnschrift SemiBold" panose="020B0502040204020203" pitchFamily="34" charset="0"/>
              <a:ea typeface="Calibri" panose="020F0502020204030204" pitchFamily="34" charset="0"/>
            </a:endParaRPr>
          </a:p>
          <a:p>
            <a:r>
              <a:rPr lang="de-AT" sz="800" b="1">
                <a:solidFill>
                  <a:schemeClr val="tx1"/>
                </a:solidFill>
                <a:latin typeface="Bahnschrift SemiBold" panose="020B0502040204020203" pitchFamily="34" charset="0"/>
                <a:ea typeface="Calibri" panose="020F0502020204030204" pitchFamily="34" charset="0"/>
              </a:rPr>
              <a:t>3 EH</a:t>
            </a:r>
          </a:p>
          <a:p>
            <a:endParaRPr lang="de-AT" sz="831">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823" y="1287046"/>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729489" y="3274398"/>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378639" y="1204718"/>
            <a:ext cx="2358417" cy="1811372"/>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	</a:t>
            </a:r>
          </a:p>
          <a:p>
            <a:pPr marL="197825" indent="-197825">
              <a:buClr>
                <a:srgbClr val="1B7E86"/>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zum Begriff Logistik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Gruppenübung „Transportauftrag Ei“</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„Logistik in </a:t>
            </a:r>
            <a:r>
              <a:rPr lang="de-AT" sz="800">
                <a:solidFill>
                  <a:schemeClr val="tx1"/>
                </a:solidFill>
                <a:latin typeface="Mangal Pro" panose="00000500000000000000" pitchFamily="2" charset="0"/>
                <a:cs typeface="Mangal Pro" panose="00000500000000000000" pitchFamily="2" charset="0"/>
              </a:rPr>
              <a:t>besonderen Einsatzfeldern“</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Kleingruppenarbeit „Der Weg eines Smartphones“</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„Globalisierung“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Podcast „Die Reise des Klopapiers“</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„Säulen der Nachhaltigkeit“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„Trends in der Logistik“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„Transport im Wandel“</a:t>
            </a: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777" y="1215113"/>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1818516"/>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Bildung für nachhaltige Entwicklung (BNE)</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Bildung (Digitalisierung und Automatisierung)</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Globalisierung</a:t>
            </a: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1930971" y="3361810"/>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6B456-6355-0B0B-A599-C743422429D7}"/>
              </a:ext>
            </a:extLst>
          </p:cNvPr>
          <p:cNvSpPr>
            <a:spLocks noGrp="1"/>
          </p:cNvSpPr>
          <p:nvPr>
            <p:ph idx="1"/>
          </p:nvPr>
        </p:nvSpPr>
        <p:spPr>
          <a:xfrm>
            <a:off x="838200" y="1847284"/>
            <a:ext cx="7305675" cy="3911404"/>
          </a:xfrm>
        </p:spPr>
        <p:txBody>
          <a:bodyPr/>
          <a:lstStyle/>
          <a:p>
            <a:pPr marL="0" lvl="0" indent="0">
              <a:buNone/>
            </a:pPr>
            <a:r>
              <a:rPr lang="de-AT" sz="2000" b="0" baseline="0" dirty="0"/>
              <a:t>Globalisierung beschreibt die </a:t>
            </a:r>
            <a:r>
              <a:rPr lang="de-AT" sz="2000" b="1" baseline="0" dirty="0"/>
              <a:t>Vernetzung</a:t>
            </a:r>
            <a:r>
              <a:rPr lang="de-AT" sz="2000" b="0" baseline="0" dirty="0"/>
              <a:t> von </a:t>
            </a:r>
            <a:r>
              <a:rPr lang="de-AT" sz="2000" baseline="0" dirty="0"/>
              <a:t>Wirtschaft, Kommunikation, Umwelt, Politik, Kultur und Sprache</a:t>
            </a:r>
            <a:r>
              <a:rPr lang="de-AT" sz="2000" b="0" baseline="0" dirty="0"/>
              <a:t>.</a:t>
            </a:r>
          </a:p>
          <a:p>
            <a:pPr marL="0" lvl="0" indent="0">
              <a:buNone/>
            </a:pPr>
            <a:endParaRPr lang="de-AT" sz="2000" dirty="0"/>
          </a:p>
          <a:p>
            <a:pPr marL="0" lvl="0" indent="0">
              <a:buNone/>
            </a:pPr>
            <a:r>
              <a:rPr lang="de-AT" sz="2000" b="1" baseline="0" dirty="0"/>
              <a:t>Entstehung</a:t>
            </a:r>
            <a:r>
              <a:rPr lang="de-AT" sz="2000" b="0" baseline="0" dirty="0"/>
              <a:t> der Globalisierung:</a:t>
            </a:r>
            <a:endParaRPr lang="de-AT" sz="2000" dirty="0"/>
          </a:p>
          <a:p>
            <a:r>
              <a:rPr lang="de-AT" sz="2000" b="1" dirty="0"/>
              <a:t>Kolonialisierung</a:t>
            </a:r>
            <a:r>
              <a:rPr lang="de-AT" sz="2000" dirty="0"/>
              <a:t>: gilt als Beginn; Entstehung neuer Handelswege und Seefahrtrouten</a:t>
            </a:r>
          </a:p>
          <a:p>
            <a:r>
              <a:rPr lang="de-AT" sz="2000" b="1" dirty="0"/>
              <a:t>Industrialisierung</a:t>
            </a:r>
            <a:r>
              <a:rPr lang="de-AT" sz="2000" dirty="0"/>
              <a:t>: Beschleunigungsphase; Wachstum des Welthandels </a:t>
            </a:r>
          </a:p>
          <a:p>
            <a:r>
              <a:rPr lang="de-AT" sz="2000" b="1" dirty="0"/>
              <a:t>Hyperglobalisierung</a:t>
            </a:r>
            <a:r>
              <a:rPr lang="de-AT" sz="2000" dirty="0"/>
              <a:t>: Status heute; Kommunikationsinnovationen und Handelsabkommen</a:t>
            </a:r>
          </a:p>
          <a:p>
            <a:endParaRPr lang="de-AT" dirty="0"/>
          </a:p>
        </p:txBody>
      </p:sp>
      <p:sp>
        <p:nvSpPr>
          <p:cNvPr id="3" name="Title 2">
            <a:extLst>
              <a:ext uri="{FF2B5EF4-FFF2-40B4-BE49-F238E27FC236}">
                <a16:creationId xmlns:a16="http://schemas.microsoft.com/office/drawing/2014/main" id="{804CDC67-1B6A-9E6E-E34B-2890C636A34E}"/>
              </a:ext>
            </a:extLst>
          </p:cNvPr>
          <p:cNvSpPr>
            <a:spLocks noGrp="1"/>
          </p:cNvSpPr>
          <p:nvPr>
            <p:ph type="title"/>
          </p:nvPr>
        </p:nvSpPr>
        <p:spPr/>
        <p:txBody>
          <a:bodyPr/>
          <a:lstStyle/>
          <a:p>
            <a:r>
              <a:rPr lang="de-AT"/>
              <a:t>Was ist Globalisierung?</a:t>
            </a:r>
          </a:p>
        </p:txBody>
      </p:sp>
      <p:pic>
        <p:nvPicPr>
          <p:cNvPr id="5" name="Picture 4">
            <a:extLst>
              <a:ext uri="{FF2B5EF4-FFF2-40B4-BE49-F238E27FC236}">
                <a16:creationId xmlns:a16="http://schemas.microsoft.com/office/drawing/2014/main" id="{C37CD384-849C-32E1-E029-4C8FA09D99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7794" t="10833" r="47594" b="22500"/>
          <a:stretch/>
        </p:blipFill>
        <p:spPr>
          <a:xfrm>
            <a:off x="8578017" y="1847284"/>
            <a:ext cx="3261558" cy="3248025"/>
          </a:xfrm>
          <a:prstGeom prst="rect">
            <a:avLst/>
          </a:prstGeom>
        </p:spPr>
      </p:pic>
      <p:sp>
        <p:nvSpPr>
          <p:cNvPr id="6" name="Textfeld 12">
            <a:extLst>
              <a:ext uri="{FF2B5EF4-FFF2-40B4-BE49-F238E27FC236}">
                <a16:creationId xmlns:a16="http://schemas.microsoft.com/office/drawing/2014/main" id="{34BA0AEE-5326-E8E1-8AB5-2F9B08796B94}"/>
              </a:ext>
            </a:extLst>
          </p:cNvPr>
          <p:cNvSpPr txBox="1"/>
          <p:nvPr/>
        </p:nvSpPr>
        <p:spPr>
          <a:xfrm>
            <a:off x="891288" y="652357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Pixabay</a:t>
            </a:r>
          </a:p>
        </p:txBody>
      </p:sp>
    </p:spTree>
    <p:extLst>
      <p:ext uri="{BB962C8B-B14F-4D97-AF65-F5344CB8AC3E}">
        <p14:creationId xmlns:p14="http://schemas.microsoft.com/office/powerpoint/2010/main" val="2510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46701-15FE-CB39-CBA7-95AF44D1C8C2}"/>
              </a:ext>
            </a:extLst>
          </p:cNvPr>
          <p:cNvSpPr>
            <a:spLocks noGrp="1"/>
          </p:cNvSpPr>
          <p:nvPr>
            <p:ph idx="1"/>
          </p:nvPr>
        </p:nvSpPr>
        <p:spPr>
          <a:xfrm>
            <a:off x="838200" y="1847284"/>
            <a:ext cx="4533900" cy="3911404"/>
          </a:xfrm>
        </p:spPr>
        <p:txBody>
          <a:bodyPr/>
          <a:lstStyle/>
          <a:p>
            <a:pPr marL="0" indent="0" algn="ctr">
              <a:buNone/>
            </a:pPr>
            <a:r>
              <a:rPr lang="de-AT" b="1">
                <a:solidFill>
                  <a:srgbClr val="0A6169"/>
                </a:solidFill>
              </a:rPr>
              <a:t>Vorteile</a:t>
            </a:r>
          </a:p>
          <a:p>
            <a:pPr algn="ctr"/>
            <a:endParaRPr lang="de-AT"/>
          </a:p>
          <a:p>
            <a:pPr algn="ctr"/>
            <a:r>
              <a:rPr lang="de-AT"/>
              <a:t>Förderung internationaler Handel</a:t>
            </a:r>
          </a:p>
          <a:p>
            <a:pPr algn="ctr"/>
            <a:r>
              <a:rPr lang="de-AT"/>
              <a:t>Globale Zusammenarbeit</a:t>
            </a:r>
          </a:p>
          <a:p>
            <a:pPr algn="ctr"/>
            <a:r>
              <a:rPr lang="de-AT"/>
              <a:t>Schaffung neuer Arbeitsplätze</a:t>
            </a:r>
          </a:p>
          <a:p>
            <a:pPr algn="ctr"/>
            <a:r>
              <a:rPr lang="de-AT"/>
              <a:t>Größeres Güterangebot</a:t>
            </a:r>
          </a:p>
          <a:p>
            <a:pPr algn="ctr"/>
            <a:r>
              <a:rPr lang="de-AT"/>
              <a:t>Mobilität von Waren und Menschen</a:t>
            </a:r>
          </a:p>
          <a:p>
            <a:pPr algn="ctr"/>
            <a:r>
              <a:rPr lang="de-AT"/>
              <a:t>Kommunikationsmöglichkeiten</a:t>
            </a:r>
          </a:p>
          <a:p>
            <a:endParaRPr lang="de-AT"/>
          </a:p>
        </p:txBody>
      </p:sp>
      <p:sp>
        <p:nvSpPr>
          <p:cNvPr id="3" name="Title 2">
            <a:extLst>
              <a:ext uri="{FF2B5EF4-FFF2-40B4-BE49-F238E27FC236}">
                <a16:creationId xmlns:a16="http://schemas.microsoft.com/office/drawing/2014/main" id="{B4564D6C-812C-C09A-BA26-611DE164B7F8}"/>
              </a:ext>
            </a:extLst>
          </p:cNvPr>
          <p:cNvSpPr>
            <a:spLocks noGrp="1"/>
          </p:cNvSpPr>
          <p:nvPr>
            <p:ph type="title"/>
          </p:nvPr>
        </p:nvSpPr>
        <p:spPr/>
        <p:txBody>
          <a:bodyPr>
            <a:normAutofit/>
          </a:bodyPr>
          <a:lstStyle/>
          <a:p>
            <a:r>
              <a:rPr lang="de-AT" sz="3200"/>
              <a:t>Globalisierung: Vor &amp; Nachteile</a:t>
            </a:r>
          </a:p>
        </p:txBody>
      </p:sp>
      <p:sp>
        <p:nvSpPr>
          <p:cNvPr id="4" name="Content Placeholder 1">
            <a:extLst>
              <a:ext uri="{FF2B5EF4-FFF2-40B4-BE49-F238E27FC236}">
                <a16:creationId xmlns:a16="http://schemas.microsoft.com/office/drawing/2014/main" id="{37F62463-C730-11D8-FA9D-8714E3556042}"/>
              </a:ext>
            </a:extLst>
          </p:cNvPr>
          <p:cNvSpPr txBox="1">
            <a:spLocks/>
          </p:cNvSpPr>
          <p:nvPr/>
        </p:nvSpPr>
        <p:spPr>
          <a:xfrm>
            <a:off x="6162675" y="1847284"/>
            <a:ext cx="453390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AT" b="1">
                <a:solidFill>
                  <a:srgbClr val="0A6169"/>
                </a:solidFill>
              </a:rPr>
              <a:t>Nachteile</a:t>
            </a:r>
          </a:p>
          <a:p>
            <a:pPr algn="ctr"/>
            <a:endParaRPr lang="de-AT"/>
          </a:p>
          <a:p>
            <a:pPr algn="ctr"/>
            <a:r>
              <a:rPr lang="de-AT"/>
              <a:t>Umweltbelastungen</a:t>
            </a:r>
          </a:p>
          <a:p>
            <a:pPr algn="ctr"/>
            <a:r>
              <a:rPr lang="de-AT"/>
              <a:t>Ausbeutung von Arbeitskräften</a:t>
            </a:r>
          </a:p>
          <a:p>
            <a:pPr algn="ctr"/>
            <a:r>
              <a:rPr lang="de-AT"/>
              <a:t>ungerechte Verteilung Wohlstand</a:t>
            </a:r>
          </a:p>
          <a:p>
            <a:pPr algn="ctr"/>
            <a:r>
              <a:rPr lang="de-AT"/>
              <a:t>Intensiver Wettbewerb</a:t>
            </a:r>
          </a:p>
          <a:p>
            <a:pPr algn="ctr"/>
            <a:r>
              <a:rPr lang="de-AT"/>
              <a:t>Verlagerung von Unternehmen </a:t>
            </a:r>
          </a:p>
          <a:p>
            <a:pPr algn="ctr"/>
            <a:r>
              <a:rPr lang="de-AT"/>
              <a:t>internationaler Probleme und Krisen</a:t>
            </a:r>
          </a:p>
        </p:txBody>
      </p:sp>
    </p:spTree>
    <p:extLst>
      <p:ext uri="{BB962C8B-B14F-4D97-AF65-F5344CB8AC3E}">
        <p14:creationId xmlns:p14="http://schemas.microsoft.com/office/powerpoint/2010/main" val="269917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FC86-B3CD-23CB-9B4E-5BA75F301C39}"/>
              </a:ext>
            </a:extLst>
          </p:cNvPr>
          <p:cNvSpPr>
            <a:spLocks noGrp="1"/>
          </p:cNvSpPr>
          <p:nvPr>
            <p:ph type="title"/>
          </p:nvPr>
        </p:nvSpPr>
        <p:spPr/>
        <p:txBody>
          <a:bodyPr>
            <a:normAutofit/>
          </a:bodyPr>
          <a:lstStyle/>
          <a:p>
            <a:r>
              <a:rPr lang="de-AT" sz="3200"/>
              <a:t>Video Globalisierung</a:t>
            </a:r>
          </a:p>
        </p:txBody>
      </p:sp>
      <p:sp>
        <p:nvSpPr>
          <p:cNvPr id="3" name="Content Placeholder 2">
            <a:extLst>
              <a:ext uri="{FF2B5EF4-FFF2-40B4-BE49-F238E27FC236}">
                <a16:creationId xmlns:a16="http://schemas.microsoft.com/office/drawing/2014/main" id="{CB7A8E6C-E28C-F11D-6C1E-8BD30980B40E}"/>
              </a:ext>
            </a:extLst>
          </p:cNvPr>
          <p:cNvSpPr>
            <a:spLocks noGrp="1"/>
          </p:cNvSpPr>
          <p:nvPr>
            <p:ph idx="1"/>
          </p:nvPr>
        </p:nvSpPr>
        <p:spPr/>
        <p:txBody>
          <a:bodyPr/>
          <a:lstStyle/>
          <a:p>
            <a:pPr marL="0" indent="0">
              <a:buNone/>
            </a:pPr>
            <a:r>
              <a:rPr lang="de-AT" sz="2000" b="1"/>
              <a:t>Fragen zum Video: </a:t>
            </a:r>
          </a:p>
          <a:p>
            <a:r>
              <a:rPr lang="de-AT" sz="2000"/>
              <a:t>Wie wird die Hyperglobalisierungsphase von Unternehmen genutzt? </a:t>
            </a:r>
          </a:p>
          <a:p>
            <a:r>
              <a:rPr lang="de-AT" sz="2000"/>
              <a:t>Welche wirtschaftlichen Entwicklungen der Globalisierung können als Vorteil und als Nachteil empfunden werden? </a:t>
            </a:r>
          </a:p>
          <a:p>
            <a:r>
              <a:rPr lang="de-AT" sz="2000"/>
              <a:t>Welche negativen Auswirkungen hat die Globalisierung für Staaten? </a:t>
            </a:r>
          </a:p>
          <a:p>
            <a:r>
              <a:rPr lang="de-AT" sz="2000"/>
              <a:t>Welche Auswirkungen hat die Globalisierung auf die Umwelt? </a:t>
            </a:r>
          </a:p>
          <a:p>
            <a:r>
              <a:rPr lang="de-AT" sz="2000"/>
              <a:t>Überlege, welche Auswirkung die Globalisierung auf deine Heimat hat?</a:t>
            </a:r>
          </a:p>
          <a:p>
            <a:endParaRPr lang="de-AT"/>
          </a:p>
        </p:txBody>
      </p:sp>
      <p:pic>
        <p:nvPicPr>
          <p:cNvPr id="4" name="Picture 3">
            <a:extLst>
              <a:ext uri="{FF2B5EF4-FFF2-40B4-BE49-F238E27FC236}">
                <a16:creationId xmlns:a16="http://schemas.microsoft.com/office/drawing/2014/main" id="{14B26EAB-CD36-C2F5-D85F-74019C8F3D58}"/>
              </a:ext>
            </a:extLst>
          </p:cNvPr>
          <p:cNvPicPr>
            <a:picLocks noChangeAspect="1"/>
          </p:cNvPicPr>
          <p:nvPr/>
        </p:nvPicPr>
        <p:blipFill>
          <a:blip r:embed="rId3"/>
          <a:stretch>
            <a:fillRect/>
          </a:stretch>
        </p:blipFill>
        <p:spPr>
          <a:xfrm>
            <a:off x="421277" y="2200847"/>
            <a:ext cx="3217862" cy="2355075"/>
          </a:xfrm>
          <a:prstGeom prst="rect">
            <a:avLst/>
          </a:prstGeom>
        </p:spPr>
      </p:pic>
      <p:sp>
        <p:nvSpPr>
          <p:cNvPr id="5" name="Text Placeholder 7">
            <a:extLst>
              <a:ext uri="{FF2B5EF4-FFF2-40B4-BE49-F238E27FC236}">
                <a16:creationId xmlns:a16="http://schemas.microsoft.com/office/drawing/2014/main" id="{98A07F9B-EBB3-F1CB-3783-44B1ACF3E041}"/>
              </a:ext>
            </a:extLst>
          </p:cNvPr>
          <p:cNvSpPr txBox="1">
            <a:spLocks/>
          </p:cNvSpPr>
          <p:nvPr/>
        </p:nvSpPr>
        <p:spPr>
          <a:xfrm>
            <a:off x="421277" y="4657153"/>
            <a:ext cx="3217862" cy="287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200">
                <a:latin typeface="Mangal Pro" panose="00000500000000000000" pitchFamily="2" charset="0"/>
                <a:cs typeface="Mangal Pro" panose="00000500000000000000" pitchFamily="2" charset="0"/>
                <a:hlinkClick r:id="rId4"/>
              </a:rPr>
              <a:t>https://studyflix.de/wirtschaft/globalisierung-vor-und-nachteile-1909</a:t>
            </a:r>
            <a:endParaRPr lang="de-AT" sz="12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5345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72ED9CD-3944-9A8B-BBD4-9389D0F496BE}"/>
              </a:ext>
            </a:extLst>
          </p:cNvPr>
          <p:cNvGraphicFramePr>
            <a:graphicFrameLocks noGrp="1"/>
          </p:cNvGraphicFramePr>
          <p:nvPr>
            <p:ph idx="1"/>
            <p:extLst>
              <p:ext uri="{D42A27DB-BD31-4B8C-83A1-F6EECF244321}">
                <p14:modId xmlns:p14="http://schemas.microsoft.com/office/powerpoint/2010/main" val="1249095987"/>
              </p:ext>
            </p:extLst>
          </p:nvPr>
        </p:nvGraphicFramePr>
        <p:xfrm>
          <a:off x="838200" y="1579092"/>
          <a:ext cx="105156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75EADFD-27E4-CC34-3A15-BA0CC659C1CA}"/>
              </a:ext>
            </a:extLst>
          </p:cNvPr>
          <p:cNvSpPr>
            <a:spLocks noGrp="1"/>
          </p:cNvSpPr>
          <p:nvPr>
            <p:ph type="title"/>
          </p:nvPr>
        </p:nvSpPr>
        <p:spPr/>
        <p:txBody>
          <a:bodyPr>
            <a:normAutofit/>
          </a:bodyPr>
          <a:lstStyle/>
          <a:p>
            <a:r>
              <a:rPr lang="de-AT" sz="3200"/>
              <a:t>Die größten Warenexporteure</a:t>
            </a:r>
          </a:p>
        </p:txBody>
      </p:sp>
      <p:sp>
        <p:nvSpPr>
          <p:cNvPr id="7" name="Textfeld 12">
            <a:extLst>
              <a:ext uri="{FF2B5EF4-FFF2-40B4-BE49-F238E27FC236}">
                <a16:creationId xmlns:a16="http://schemas.microsoft.com/office/drawing/2014/main" id="{C4805928-AF06-3F33-1331-049A44E082D5}"/>
              </a:ext>
            </a:extLst>
          </p:cNvPr>
          <p:cNvSpPr txBox="1"/>
          <p:nvPr/>
        </p:nvSpPr>
        <p:spPr>
          <a:xfrm>
            <a:off x="838200" y="6511975"/>
            <a:ext cx="2511540"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WTO</a:t>
            </a:r>
          </a:p>
        </p:txBody>
      </p:sp>
    </p:spTree>
    <p:extLst>
      <p:ext uri="{BB962C8B-B14F-4D97-AF65-F5344CB8AC3E}">
        <p14:creationId xmlns:p14="http://schemas.microsoft.com/office/powerpoint/2010/main" val="86121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753B-A8E7-CBFE-8D23-CD536A9C9ED2}"/>
              </a:ext>
            </a:extLst>
          </p:cNvPr>
          <p:cNvSpPr>
            <a:spLocks noGrp="1"/>
          </p:cNvSpPr>
          <p:nvPr>
            <p:ph idx="1"/>
          </p:nvPr>
        </p:nvSpPr>
        <p:spPr>
          <a:xfrm>
            <a:off x="838200" y="2050180"/>
            <a:ext cx="10515600" cy="3708507"/>
          </a:xfrm>
        </p:spPr>
        <p:txBody>
          <a:bodyPr/>
          <a:lstStyle/>
          <a:p>
            <a:pPr marL="0" indent="0">
              <a:buNone/>
            </a:pPr>
            <a:r>
              <a:rPr lang="en-US" dirty="0"/>
              <a:t>Stark </a:t>
            </a:r>
            <a:r>
              <a:rPr lang="en-US" dirty="0" err="1"/>
              <a:t>konzentrierte</a:t>
            </a:r>
            <a:r>
              <a:rPr lang="en-US" dirty="0"/>
              <a:t> </a:t>
            </a:r>
            <a:r>
              <a:rPr lang="en-US" dirty="0" err="1"/>
              <a:t>Lieferketten</a:t>
            </a:r>
            <a:r>
              <a:rPr lang="en-US" dirty="0"/>
              <a:t> in der </a:t>
            </a:r>
            <a:r>
              <a:rPr lang="en-US" dirty="0" err="1"/>
              <a:t>Batterieerzeugung</a:t>
            </a:r>
            <a:r>
              <a:rPr lang="en-US" dirty="0"/>
              <a:t>:</a:t>
            </a:r>
          </a:p>
          <a:p>
            <a:r>
              <a:rPr lang="de-AT" dirty="0"/>
              <a:t>Lithium-Abbau: Nur acht Unternehmen aus den USA, Chile, China und Australien kontrollieren über 95 % des weltweiten Lithium-Marktes.</a:t>
            </a:r>
          </a:p>
          <a:p>
            <a:r>
              <a:rPr lang="de-AT" dirty="0"/>
              <a:t>Batterieherstellung: Zehn Hersteller aus China, Südkorea und Japan produzieren über 93 % aller Batterie-Zellen und -Packs weltweit.</a:t>
            </a:r>
          </a:p>
          <a:p>
            <a:endParaRPr lang="de-AT" dirty="0"/>
          </a:p>
          <a:p>
            <a:pPr marL="0" indent="0">
              <a:buNone/>
            </a:pPr>
            <a:r>
              <a:rPr lang="de-AT" dirty="0"/>
              <a:t>Starke Abhängigkeit in Europa.</a:t>
            </a:r>
          </a:p>
          <a:p>
            <a:pPr marL="0" indent="0">
              <a:buNone/>
            </a:pPr>
            <a:r>
              <a:rPr lang="de-AT" dirty="0"/>
              <a:t>Diese Lieferketten sind anfällig für politische Konflikte, Handelsbeschränkungen und Naturkatastrophen.</a:t>
            </a:r>
            <a:endParaRPr lang="en-US" dirty="0"/>
          </a:p>
        </p:txBody>
      </p:sp>
      <p:sp>
        <p:nvSpPr>
          <p:cNvPr id="3" name="Titel 2">
            <a:extLst>
              <a:ext uri="{FF2B5EF4-FFF2-40B4-BE49-F238E27FC236}">
                <a16:creationId xmlns:a16="http://schemas.microsoft.com/office/drawing/2014/main" id="{84C8582D-24D5-C93B-B1C0-CF9C57C02E20}"/>
              </a:ext>
            </a:extLst>
          </p:cNvPr>
          <p:cNvSpPr>
            <a:spLocks noGrp="1"/>
          </p:cNvSpPr>
          <p:nvPr>
            <p:ph type="title"/>
          </p:nvPr>
        </p:nvSpPr>
        <p:spPr/>
        <p:txBody>
          <a:bodyPr/>
          <a:lstStyle/>
          <a:p>
            <a:r>
              <a:rPr lang="de-AT" dirty="0"/>
              <a:t>Beispiel: Lieferketten von Lithium-Ionen Batterien</a:t>
            </a:r>
          </a:p>
        </p:txBody>
      </p:sp>
    </p:spTree>
    <p:extLst>
      <p:ext uri="{BB962C8B-B14F-4D97-AF65-F5344CB8AC3E}">
        <p14:creationId xmlns:p14="http://schemas.microsoft.com/office/powerpoint/2010/main" val="394434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6AEC1-9FA3-79FB-2904-5CF7DE40B4C2}"/>
              </a:ext>
            </a:extLst>
          </p:cNvPr>
          <p:cNvSpPr>
            <a:spLocks noGrp="1"/>
          </p:cNvSpPr>
          <p:nvPr>
            <p:ph type="title"/>
          </p:nvPr>
        </p:nvSpPr>
        <p:spPr/>
        <p:txBody>
          <a:bodyPr>
            <a:normAutofit/>
          </a:bodyPr>
          <a:lstStyle/>
          <a:p>
            <a:r>
              <a:rPr lang="de-DE" sz="3200"/>
              <a:t>Der </a:t>
            </a:r>
            <a:r>
              <a:rPr lang="de-DE" sz="3200" err="1"/>
              <a:t>Bullwhip</a:t>
            </a:r>
            <a:r>
              <a:rPr lang="de-DE" sz="3200"/>
              <a:t>-Effekt</a:t>
            </a:r>
          </a:p>
        </p:txBody>
      </p:sp>
      <p:sp>
        <p:nvSpPr>
          <p:cNvPr id="3" name="Inhaltsplatzhalter 2">
            <a:extLst>
              <a:ext uri="{FF2B5EF4-FFF2-40B4-BE49-F238E27FC236}">
                <a16:creationId xmlns:a16="http://schemas.microsoft.com/office/drawing/2014/main" id="{7A8798C4-F69E-485B-3482-AC4E58259945}"/>
              </a:ext>
            </a:extLst>
          </p:cNvPr>
          <p:cNvSpPr>
            <a:spLocks noGrp="1"/>
          </p:cNvSpPr>
          <p:nvPr>
            <p:ph idx="1"/>
          </p:nvPr>
        </p:nvSpPr>
        <p:spPr>
          <a:xfrm>
            <a:off x="3798298" y="1665346"/>
            <a:ext cx="7943850" cy="4683125"/>
          </a:xfrm>
        </p:spPr>
        <p:txBody>
          <a:bodyPr>
            <a:normAutofit/>
          </a:bodyPr>
          <a:lstStyle/>
          <a:p>
            <a:r>
              <a:rPr lang="de-DE" sz="2400"/>
              <a:t>Phänomen in mehrstufigen Lieferketten (Supply Chains)</a:t>
            </a:r>
          </a:p>
          <a:p>
            <a:r>
              <a:rPr lang="de-DE" sz="2400"/>
              <a:t>Verstärkung von Nachfrageschwankungen entlang der Supply Chain</a:t>
            </a:r>
          </a:p>
          <a:p>
            <a:r>
              <a:rPr lang="de-AT" sz="2400"/>
              <a:t>Jeder bestellt „auf Vorrat“ → Nachfrage wird überschätzt</a:t>
            </a:r>
          </a:p>
          <a:p>
            <a:r>
              <a:rPr lang="de-AT" sz="2400"/>
              <a:t>Folgen: hohe Lagerbestände &amp; -kosten</a:t>
            </a:r>
          </a:p>
          <a:p>
            <a:r>
              <a:rPr lang="de-AT" sz="2400"/>
              <a:t>Risiko: verdorbene Produkte</a:t>
            </a:r>
          </a:p>
          <a:p>
            <a:r>
              <a:rPr lang="de-AT" sz="2400"/>
              <a:t>Beispiel: Klopapier während Covid-Pandemie</a:t>
            </a:r>
            <a:endParaRPr lang="de-DE" sz="2400"/>
          </a:p>
        </p:txBody>
      </p:sp>
      <p:sp>
        <p:nvSpPr>
          <p:cNvPr id="6" name="Textfeld 12">
            <a:extLst>
              <a:ext uri="{FF2B5EF4-FFF2-40B4-BE49-F238E27FC236}">
                <a16:creationId xmlns:a16="http://schemas.microsoft.com/office/drawing/2014/main" id="{22589401-8F6D-2F5F-12B8-1E433E99BC61}"/>
              </a:ext>
            </a:extLst>
          </p:cNvPr>
          <p:cNvSpPr txBox="1"/>
          <p:nvPr/>
        </p:nvSpPr>
        <p:spPr>
          <a:xfrm>
            <a:off x="884803" y="6517084"/>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Pixabay</a:t>
            </a:r>
          </a:p>
        </p:txBody>
      </p:sp>
      <p:pic>
        <p:nvPicPr>
          <p:cNvPr id="8" name="Picture 7">
            <a:extLst>
              <a:ext uri="{FF2B5EF4-FFF2-40B4-BE49-F238E27FC236}">
                <a16:creationId xmlns:a16="http://schemas.microsoft.com/office/drawing/2014/main" id="{57EAC23F-3C46-9A62-5E85-EF18B7E605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52" y="2452687"/>
            <a:ext cx="2947358" cy="1952625"/>
          </a:xfrm>
          <a:prstGeom prst="rect">
            <a:avLst/>
          </a:prstGeom>
        </p:spPr>
      </p:pic>
    </p:spTree>
    <p:extLst>
      <p:ext uri="{BB962C8B-B14F-4D97-AF65-F5344CB8AC3E}">
        <p14:creationId xmlns:p14="http://schemas.microsoft.com/office/powerpoint/2010/main" val="4245915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normAutofit/>
          </a:bodyPr>
          <a:lstStyle/>
          <a:p>
            <a:r>
              <a:rPr lang="de-AT" sz="3200"/>
              <a:t>Podcast „Die Reise des Klopapiers“</a:t>
            </a:r>
          </a:p>
        </p:txBody>
      </p:sp>
      <p:sp>
        <p:nvSpPr>
          <p:cNvPr id="5" name="Inhaltsplatzhalter 4">
            <a:extLst>
              <a:ext uri="{FF2B5EF4-FFF2-40B4-BE49-F238E27FC236}">
                <a16:creationId xmlns:a16="http://schemas.microsoft.com/office/drawing/2014/main" id="{DF03EAB2-6497-74BE-BFCC-CC19B8A5C7ED}"/>
              </a:ext>
            </a:extLst>
          </p:cNvPr>
          <p:cNvSpPr>
            <a:spLocks noGrp="1"/>
          </p:cNvSpPr>
          <p:nvPr>
            <p:ph idx="1"/>
          </p:nvPr>
        </p:nvSpPr>
        <p:spPr>
          <a:xfrm>
            <a:off x="4029814" y="1900828"/>
            <a:ext cx="7740909" cy="3821284"/>
          </a:xfrm>
        </p:spPr>
        <p:txBody>
          <a:bodyPr/>
          <a:lstStyle/>
          <a:p>
            <a:pPr marL="0" indent="0">
              <a:buNone/>
            </a:pPr>
            <a:r>
              <a:rPr lang="de-AT">
                <a:hlinkClick r:id="rId3"/>
              </a:rPr>
              <a:t>Hier geht’s zum podcast!</a:t>
            </a:r>
            <a:br>
              <a:rPr lang="de-AT"/>
            </a:br>
            <a:r>
              <a:rPr lang="de-AT"/>
              <a:t>Starte bei Minute 15:00</a:t>
            </a:r>
          </a:p>
          <a:p>
            <a:pPr marL="0" indent="0">
              <a:buNone/>
            </a:pPr>
            <a:r>
              <a:rPr lang="de-AT"/>
              <a:t>Beantworte im Anschluss folgende Fragen:</a:t>
            </a:r>
          </a:p>
          <a:p>
            <a:r>
              <a:rPr lang="de-AT"/>
              <a:t>Welche alternativen Antriebsformen für Schiffe werden genannt?</a:t>
            </a:r>
          </a:p>
          <a:p>
            <a:r>
              <a:rPr lang="de-AT"/>
              <a:t>Diskutiere die Vor- und Nachteile des internationalen Schienengüterverkehrs.</a:t>
            </a:r>
          </a:p>
          <a:p>
            <a:r>
              <a:rPr lang="de-AT"/>
              <a:t>Welche Aufgabe haben Verteilzentren und warum kann eine hohe Dichte davon ein Wettbewerbsvorteil sein?</a:t>
            </a:r>
          </a:p>
          <a:p>
            <a:endParaRPr lang="de-AT"/>
          </a:p>
        </p:txBody>
      </p:sp>
      <p:pic>
        <p:nvPicPr>
          <p:cNvPr id="3" name="Picture 2" descr="A black background with a black square&#10;&#10;AI-generated content may be incorrect.">
            <a:extLst>
              <a:ext uri="{FF2B5EF4-FFF2-40B4-BE49-F238E27FC236}">
                <a16:creationId xmlns:a16="http://schemas.microsoft.com/office/drawing/2014/main" id="{B4C1B647-9B38-EBA4-CDA6-42F8A665E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57" y="2171429"/>
            <a:ext cx="2515141" cy="2515141"/>
          </a:xfrm>
          <a:prstGeom prst="rect">
            <a:avLst/>
          </a:prstGeom>
        </p:spPr>
      </p:pic>
      <p:sp>
        <p:nvSpPr>
          <p:cNvPr id="2" name="Textfeld 12">
            <a:extLst>
              <a:ext uri="{FF2B5EF4-FFF2-40B4-BE49-F238E27FC236}">
                <a16:creationId xmlns:a16="http://schemas.microsoft.com/office/drawing/2014/main" id="{7C69EE11-4D03-3817-A452-C6C23A6BC0D0}"/>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90980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FD38-9AF9-8894-3B0F-08724B3B86F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2C63C640-5818-C515-F42B-082F98634700}"/>
              </a:ext>
            </a:extLst>
          </p:cNvPr>
          <p:cNvGraphicFramePr/>
          <p:nvPr>
            <p:extLst>
              <p:ext uri="{D42A27DB-BD31-4B8C-83A1-F6EECF244321}">
                <p14:modId xmlns:p14="http://schemas.microsoft.com/office/powerpoint/2010/main" val="102453780"/>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D136CCB2-55EE-3B68-0F4A-2ECF07C872DF}"/>
              </a:ext>
            </a:extLst>
          </p:cNvPr>
          <p:cNvSpPr/>
          <p:nvPr/>
        </p:nvSpPr>
        <p:spPr>
          <a:xfrm>
            <a:off x="2024739" y="2739114"/>
            <a:ext cx="789222" cy="789222"/>
          </a:xfrm>
          <a:prstGeom prst="ellipse">
            <a:avLst/>
          </a:prstGeom>
          <a:blipFill rotWithShape="1">
            <a:blip r:embed="rId8">
              <a:extLst>
                <a:ext uri="{28A0092B-C50C-407E-A947-70E740481C1C}">
                  <a14:useLocalDpi xmlns:a14="http://schemas.microsoft.com/office/drawing/2010/main" val="0"/>
                </a:ext>
              </a:extLst>
            </a:blip>
            <a:srcRect/>
            <a:stretch>
              <a:fillRect t="-8000" b="-8000"/>
            </a:stretch>
          </a:blipFill>
          <a:ln>
            <a:solidFill>
              <a:schemeClr val="bg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065646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756D0-89A5-B99D-E5FF-A8A620A5FC02}"/>
              </a:ext>
            </a:extLst>
          </p:cNvPr>
          <p:cNvSpPr>
            <a:spLocks noGrp="1"/>
          </p:cNvSpPr>
          <p:nvPr>
            <p:ph idx="1"/>
          </p:nvPr>
        </p:nvSpPr>
        <p:spPr/>
        <p:txBody>
          <a:bodyPr>
            <a:normAutofit/>
          </a:bodyPr>
          <a:lstStyle/>
          <a:p>
            <a:pPr marL="0" indent="0">
              <a:buNone/>
            </a:pPr>
            <a:r>
              <a:rPr lang="de-AT" sz="2400" b="1">
                <a:solidFill>
                  <a:srgbClr val="0A6169"/>
                </a:solidFill>
              </a:rPr>
              <a:t>Nachhaltigkeit:</a:t>
            </a:r>
          </a:p>
          <a:p>
            <a:pPr marL="0" indent="0">
              <a:buNone/>
            </a:pPr>
            <a:r>
              <a:rPr lang="de-AT" sz="2400"/>
              <a:t>dauerhafte Entwicklung, die die Bedürfnisse der heutigen Generation erfüllt, ohne die </a:t>
            </a:r>
            <a:r>
              <a:rPr lang="de-AT" sz="2400" b="1"/>
              <a:t>Möglichkeiten zukünftiger Generationen</a:t>
            </a:r>
            <a:r>
              <a:rPr lang="de-AT" sz="2400"/>
              <a:t> zu gefährden</a:t>
            </a:r>
          </a:p>
          <a:p>
            <a:endParaRPr lang="de-AT" sz="2400"/>
          </a:p>
          <a:p>
            <a:pPr marL="0" indent="0">
              <a:buNone/>
            </a:pPr>
            <a:r>
              <a:rPr lang="de-AT" sz="2400" b="1">
                <a:solidFill>
                  <a:srgbClr val="0A6169"/>
                </a:solidFill>
              </a:rPr>
              <a:t>Green </a:t>
            </a:r>
            <a:r>
              <a:rPr lang="de-AT" sz="2400" b="1" err="1">
                <a:solidFill>
                  <a:srgbClr val="0A6169"/>
                </a:solidFill>
              </a:rPr>
              <a:t>Logistics</a:t>
            </a:r>
            <a:r>
              <a:rPr lang="de-AT" sz="2400">
                <a:solidFill>
                  <a:srgbClr val="0A6169"/>
                </a:solidFill>
              </a:rPr>
              <a:t>:</a:t>
            </a:r>
          </a:p>
          <a:p>
            <a:pPr marL="0" indent="0">
              <a:buNone/>
            </a:pPr>
            <a:r>
              <a:rPr lang="de-AT" sz="2400"/>
              <a:t>ganzheitliche Transformation des Logistiksektors, um umweltfreundliche und </a:t>
            </a:r>
            <a:r>
              <a:rPr lang="de-AT" sz="2400" b="1"/>
              <a:t>ressourcenschonende Logistikprozesse</a:t>
            </a:r>
            <a:r>
              <a:rPr lang="de-AT" sz="2400"/>
              <a:t> zu schaffen, Gleichgewicht zwischen ökonomischer und ökologischer Effizienz</a:t>
            </a:r>
          </a:p>
          <a:p>
            <a:endParaRPr lang="de-AT"/>
          </a:p>
        </p:txBody>
      </p:sp>
      <p:sp>
        <p:nvSpPr>
          <p:cNvPr id="2" name="Title 1">
            <a:extLst>
              <a:ext uri="{FF2B5EF4-FFF2-40B4-BE49-F238E27FC236}">
                <a16:creationId xmlns:a16="http://schemas.microsoft.com/office/drawing/2014/main" id="{C26A7384-776F-2C9A-FFB0-8CA67162AED1}"/>
              </a:ext>
            </a:extLst>
          </p:cNvPr>
          <p:cNvSpPr>
            <a:spLocks noGrp="1"/>
          </p:cNvSpPr>
          <p:nvPr>
            <p:ph type="title"/>
          </p:nvPr>
        </p:nvSpPr>
        <p:spPr>
          <a:xfrm>
            <a:off x="4107543" y="347265"/>
            <a:ext cx="7910286" cy="1092900"/>
          </a:xfrm>
        </p:spPr>
        <p:txBody>
          <a:bodyPr>
            <a:normAutofit/>
          </a:bodyPr>
          <a:lstStyle/>
          <a:p>
            <a:r>
              <a:rPr lang="de-AT" sz="3200"/>
              <a:t>Nachhaltigkeit und Green </a:t>
            </a:r>
            <a:r>
              <a:rPr lang="de-AT" sz="3200" err="1"/>
              <a:t>Logistics</a:t>
            </a:r>
            <a:endParaRPr lang="de-AT" sz="3200"/>
          </a:p>
        </p:txBody>
      </p:sp>
    </p:spTree>
    <p:extLst>
      <p:ext uri="{BB962C8B-B14F-4D97-AF65-F5344CB8AC3E}">
        <p14:creationId xmlns:p14="http://schemas.microsoft.com/office/powerpoint/2010/main" val="393299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grafische Darstellung der 3 Säulen der Nachhaltigkeit: ökonomisch, sozial, ökologisch"/>
          <p:cNvGraphicFramePr>
            <a:graphicFrameLocks noGrp="1"/>
          </p:cNvGraphicFramePr>
          <p:nvPr>
            <p:ph idx="1"/>
            <p:extLst>
              <p:ext uri="{D42A27DB-BD31-4B8C-83A1-F6EECF244321}">
                <p14:modId xmlns:p14="http://schemas.microsoft.com/office/powerpoint/2010/main" val="4080007794"/>
              </p:ext>
            </p:extLst>
          </p:nvPr>
        </p:nvGraphicFramePr>
        <p:xfrm>
          <a:off x="3288484" y="1543573"/>
          <a:ext cx="6189344" cy="4157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39</a:t>
            </a:fld>
            <a:endParaRPr lang="de-AT">
              <a:solidFill>
                <a:prstClr val="white"/>
              </a:solidFill>
            </a:endParaRPr>
          </a:p>
        </p:txBody>
      </p:sp>
      <p:sp>
        <p:nvSpPr>
          <p:cNvPr id="3" name="TextBox 2"/>
          <p:cNvSpPr txBox="1"/>
          <p:nvPr/>
        </p:nvSpPr>
        <p:spPr>
          <a:xfrm>
            <a:off x="812799" y="2206172"/>
            <a:ext cx="3057085" cy="1777410"/>
          </a:xfrm>
          <a:prstGeom prst="rect">
            <a:avLst/>
          </a:prstGeom>
          <a:noFill/>
        </p:spPr>
        <p:txBody>
          <a:bodyPr wrap="square" rtlCol="0">
            <a:spAutoFit/>
          </a:bodyPr>
          <a:lstStyle/>
          <a:p>
            <a:pPr>
              <a:spcBef>
                <a:spcPct val="0"/>
              </a:spcBef>
            </a:pPr>
            <a:r>
              <a:rPr lang="de-DE" sz="2400" spc="-75">
                <a:latin typeface="Mangal Pro" panose="00000500000000000000" pitchFamily="2" charset="0"/>
                <a:ea typeface="+mj-ea"/>
                <a:cs typeface="Mangal Pro" panose="00000500000000000000" pitchFamily="2" charset="0"/>
              </a:rPr>
              <a:t>„…umweltfreundlich und sozialverträglich aber auch finanziell tragbar“</a:t>
            </a:r>
          </a:p>
          <a:p>
            <a:endParaRPr lang="de-DE" sz="1350">
              <a:solidFill>
                <a:srgbClr val="3C628F"/>
              </a:solidFill>
            </a:endParaRPr>
          </a:p>
        </p:txBody>
      </p:sp>
      <p:sp>
        <p:nvSpPr>
          <p:cNvPr id="9" name="Title 1">
            <a:extLst>
              <a:ext uri="{FF2B5EF4-FFF2-40B4-BE49-F238E27FC236}">
                <a16:creationId xmlns:a16="http://schemas.microsoft.com/office/drawing/2014/main" id="{C9DE9B59-52E8-188B-1B2D-E251BE4CF3D7}"/>
              </a:ext>
            </a:extLst>
          </p:cNvPr>
          <p:cNvSpPr>
            <a:spLocks noGrp="1"/>
          </p:cNvSpPr>
          <p:nvPr>
            <p:ph type="title"/>
          </p:nvPr>
        </p:nvSpPr>
        <p:spPr>
          <a:xfrm>
            <a:off x="4107543" y="404813"/>
            <a:ext cx="7039427" cy="990600"/>
          </a:xfrm>
        </p:spPr>
        <p:txBody>
          <a:bodyPr>
            <a:normAutofit fontScale="90000"/>
          </a:bodyPr>
          <a:lstStyle/>
          <a:p>
            <a:r>
              <a:rPr lang="de-AT"/>
              <a:t>Die 3 Säulen der Nachhaltigkeit</a:t>
            </a:r>
          </a:p>
        </p:txBody>
      </p:sp>
    </p:spTree>
    <p:extLst>
      <p:ext uri="{BB962C8B-B14F-4D97-AF65-F5344CB8AC3E}">
        <p14:creationId xmlns:p14="http://schemas.microsoft.com/office/powerpoint/2010/main" val="419492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0FC9D4-1689-D208-1CC6-465837B0DDDE}"/>
              </a:ext>
            </a:extLst>
          </p:cNvPr>
          <p:cNvSpPr>
            <a:spLocks noGrp="1"/>
          </p:cNvSpPr>
          <p:nvPr>
            <p:ph type="sldNum" sz="quarter" idx="4294967295"/>
          </p:nvPr>
        </p:nvSpPr>
        <p:spPr>
          <a:xfrm>
            <a:off x="8610600" y="6316596"/>
            <a:ext cx="2743200" cy="365125"/>
          </a:xfrm>
        </p:spPr>
        <p:txBody>
          <a:bodyPr/>
          <a:lstStyle/>
          <a:p>
            <a:fld id="{7D34D7BA-8E13-46FE-8871-8877FE7E3568}" type="slidenum">
              <a:rPr lang="de-AT" smtClean="0">
                <a:solidFill>
                  <a:prstClr val="white"/>
                </a:solidFill>
              </a:rPr>
              <a:pPr/>
              <a:t>40</a:t>
            </a:fld>
            <a:endParaRPr lang="de-AT">
              <a:solidFill>
                <a:prstClr val="white"/>
              </a:solidFill>
            </a:endParaRPr>
          </a:p>
        </p:txBody>
      </p:sp>
      <p:sp>
        <p:nvSpPr>
          <p:cNvPr id="2" name="Title 1">
            <a:extLst>
              <a:ext uri="{FF2B5EF4-FFF2-40B4-BE49-F238E27FC236}">
                <a16:creationId xmlns:a16="http://schemas.microsoft.com/office/drawing/2014/main" id="{32998E63-D1C4-D0CA-FCA5-A2AE1DD6E069}"/>
              </a:ext>
            </a:extLst>
          </p:cNvPr>
          <p:cNvSpPr>
            <a:spLocks noGrp="1"/>
          </p:cNvSpPr>
          <p:nvPr>
            <p:ph type="title"/>
          </p:nvPr>
        </p:nvSpPr>
        <p:spPr/>
        <p:txBody>
          <a:bodyPr>
            <a:normAutofit/>
          </a:bodyPr>
          <a:lstStyle/>
          <a:p>
            <a:r>
              <a:rPr lang="de-AT" sz="3200" dirty="0"/>
              <a:t>Die 3 Säulen der Nachhaltigkeit</a:t>
            </a:r>
          </a:p>
        </p:txBody>
      </p:sp>
      <p:sp>
        <p:nvSpPr>
          <p:cNvPr id="7" name="TextBox 6">
            <a:extLst>
              <a:ext uri="{FF2B5EF4-FFF2-40B4-BE49-F238E27FC236}">
                <a16:creationId xmlns:a16="http://schemas.microsoft.com/office/drawing/2014/main" id="{52C76204-DA2D-4CD2-3CDF-AF681F3EEA51}"/>
              </a:ext>
            </a:extLst>
          </p:cNvPr>
          <p:cNvSpPr txBox="1"/>
          <p:nvPr/>
        </p:nvSpPr>
        <p:spPr>
          <a:xfrm>
            <a:off x="4029814" y="1785257"/>
            <a:ext cx="7189729" cy="4431983"/>
          </a:xfrm>
          <a:prstGeom prst="rect">
            <a:avLst/>
          </a:prstGeom>
          <a:noFill/>
        </p:spPr>
        <p:txBody>
          <a:bodyPr wrap="square" rtlCol="0">
            <a:spAutoFit/>
          </a:bodyPr>
          <a:lstStyle/>
          <a:p>
            <a:r>
              <a:rPr lang="de-AT" sz="2200" dirty="0">
                <a:latin typeface="Mangal Pro" panose="00000500000000000000" pitchFamily="2" charset="0"/>
                <a:cs typeface="Mangal Pro" panose="00000500000000000000" pitchFamily="2" charset="0"/>
              </a:rPr>
              <a:t>Hinterfragt in drei Gruppen kritisch die drei Säulen der Nachhaltigkeit. Was funktioniert in unserer Welt häufig nicht?</a:t>
            </a:r>
          </a:p>
          <a:p>
            <a:r>
              <a:rPr lang="de-AT" sz="2200" dirty="0">
                <a:latin typeface="Mangal Pro" panose="00000500000000000000" pitchFamily="2" charset="0"/>
                <a:cs typeface="Mangal Pro" panose="00000500000000000000" pitchFamily="2" charset="0"/>
              </a:rPr>
              <a:t>Diskutiert über die weiteren Leitfragen zu jeder Säule.</a:t>
            </a:r>
          </a:p>
          <a:p>
            <a:endParaRPr lang="de-AT" sz="2200" dirty="0">
              <a:latin typeface="Mangal Pro" panose="00000500000000000000" pitchFamily="2" charset="0"/>
              <a:cs typeface="Mangal Pro" panose="00000500000000000000" pitchFamily="2" charset="0"/>
            </a:endParaRPr>
          </a:p>
          <a:p>
            <a:r>
              <a:rPr lang="de-AT" sz="2200" b="1" dirty="0">
                <a:latin typeface="Mangal Pro" panose="00000500000000000000" pitchFamily="2" charset="0"/>
                <a:cs typeface="Mangal Pro" panose="00000500000000000000" pitchFamily="2" charset="0"/>
              </a:rPr>
              <a:t>Gruppe 1: Ökonomie – Nachhaltigkeit vs. Profit</a:t>
            </a:r>
          </a:p>
          <a:p>
            <a:endParaRPr lang="de-AT" sz="2200" dirty="0">
              <a:latin typeface="Mangal Pro" panose="00000500000000000000" pitchFamily="2" charset="0"/>
              <a:cs typeface="Mangal Pro" panose="00000500000000000000" pitchFamily="2" charset="0"/>
            </a:endParaRPr>
          </a:p>
          <a:p>
            <a:r>
              <a:rPr lang="de-AT" sz="2200" b="1" dirty="0">
                <a:latin typeface="Mangal Pro" panose="00000500000000000000" pitchFamily="2" charset="0"/>
                <a:cs typeface="Mangal Pro" panose="00000500000000000000" pitchFamily="2" charset="0"/>
              </a:rPr>
              <a:t>Gruppe 2: Ökologie – Umwelt retten, aber wie?</a:t>
            </a:r>
          </a:p>
          <a:p>
            <a:endParaRPr lang="de-AT" sz="2200" dirty="0">
              <a:latin typeface="Mangal Pro" panose="00000500000000000000" pitchFamily="2" charset="0"/>
              <a:cs typeface="Mangal Pro" panose="00000500000000000000" pitchFamily="2" charset="0"/>
            </a:endParaRPr>
          </a:p>
          <a:p>
            <a:r>
              <a:rPr lang="de-AT" sz="2200" b="1" dirty="0">
                <a:latin typeface="Mangal Pro" panose="00000500000000000000" pitchFamily="2" charset="0"/>
                <a:cs typeface="Mangal Pro" panose="00000500000000000000" pitchFamily="2" charset="0"/>
              </a:rPr>
              <a:t>Gruppe 3: Soziales – Nachhaltigkeit für alle?</a:t>
            </a:r>
            <a:endParaRPr lang="de-AT" sz="2200" dirty="0">
              <a:latin typeface="Mangal Pro" panose="00000500000000000000" pitchFamily="2" charset="0"/>
              <a:cs typeface="Mangal Pro" panose="00000500000000000000" pitchFamily="2" charset="0"/>
            </a:endParaRPr>
          </a:p>
          <a:p>
            <a:endParaRPr lang="de-AT" sz="2200" dirty="0">
              <a:latin typeface="Mangal Pro" panose="00000500000000000000" pitchFamily="2" charset="0"/>
              <a:cs typeface="Mangal Pro" panose="00000500000000000000" pitchFamily="2" charset="0"/>
            </a:endParaRPr>
          </a:p>
          <a:p>
            <a:endParaRPr lang="de-AT" dirty="0"/>
          </a:p>
        </p:txBody>
      </p:sp>
      <p:sp>
        <p:nvSpPr>
          <p:cNvPr id="3" name="Textfeld 12">
            <a:extLst>
              <a:ext uri="{FF2B5EF4-FFF2-40B4-BE49-F238E27FC236}">
                <a16:creationId xmlns:a16="http://schemas.microsoft.com/office/drawing/2014/main" id="{C9EEFF22-5C7E-8C81-EAFA-5423B02D44AF}"/>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5769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1BCAB-5EEB-3721-B9CB-7F3326A9F050}"/>
              </a:ext>
            </a:extLst>
          </p:cNvPr>
          <p:cNvSpPr>
            <a:spLocks noGrp="1"/>
          </p:cNvSpPr>
          <p:nvPr>
            <p:ph idx="1"/>
          </p:nvPr>
        </p:nvSpPr>
        <p:spPr>
          <a:xfrm>
            <a:off x="5265696" y="1818615"/>
            <a:ext cx="6011903" cy="3911404"/>
          </a:xfrm>
        </p:spPr>
        <p:txBody>
          <a:bodyPr>
            <a:normAutofit/>
          </a:bodyPr>
          <a:lstStyle/>
          <a:p>
            <a:pPr marL="257175" indent="-257175"/>
            <a:r>
              <a:rPr lang="de-AT" sz="2400"/>
              <a:t>Logistikemissionen  stark steigend</a:t>
            </a:r>
            <a:br>
              <a:rPr lang="de-AT" sz="2400"/>
            </a:br>
            <a:endParaRPr lang="de-AT" sz="2400"/>
          </a:p>
          <a:p>
            <a:pPr marL="257175" indent="-257175"/>
            <a:r>
              <a:rPr lang="de-AT" sz="2400"/>
              <a:t>Prognosen gehen von einer beinahe Verdoppelung des Güterverkehrs bis 2050 aus (zu 2019)</a:t>
            </a:r>
            <a:br>
              <a:rPr lang="de-AT" sz="2400"/>
            </a:br>
            <a:endParaRPr lang="de-AT" sz="2400"/>
          </a:p>
          <a:p>
            <a:pPr marL="257175" indent="-257175"/>
            <a:r>
              <a:rPr lang="de-AT" sz="2400"/>
              <a:t>insb. LKW-Transporte nehmen zu</a:t>
            </a:r>
          </a:p>
        </p:txBody>
      </p:sp>
      <p:sp>
        <p:nvSpPr>
          <p:cNvPr id="2" name="Title 1">
            <a:extLst>
              <a:ext uri="{FF2B5EF4-FFF2-40B4-BE49-F238E27FC236}">
                <a16:creationId xmlns:a16="http://schemas.microsoft.com/office/drawing/2014/main" id="{7A65A05E-36B8-2927-C9F1-6766E05DBBA1}"/>
              </a:ext>
            </a:extLst>
          </p:cNvPr>
          <p:cNvSpPr>
            <a:spLocks noGrp="1"/>
          </p:cNvSpPr>
          <p:nvPr>
            <p:ph type="title"/>
          </p:nvPr>
        </p:nvSpPr>
        <p:spPr/>
        <p:txBody>
          <a:bodyPr>
            <a:normAutofit/>
          </a:bodyPr>
          <a:lstStyle/>
          <a:p>
            <a:r>
              <a:rPr lang="de-AT" sz="3200"/>
              <a:t>Auswirkungen des Logistik- und Transportsektors</a:t>
            </a:r>
          </a:p>
        </p:txBody>
      </p:sp>
      <p:sp>
        <p:nvSpPr>
          <p:cNvPr id="10" name="Text Placeholder 9">
            <a:extLst>
              <a:ext uri="{FF2B5EF4-FFF2-40B4-BE49-F238E27FC236}">
                <a16:creationId xmlns:a16="http://schemas.microsoft.com/office/drawing/2014/main" id="{F0306A23-9B9D-FD9F-3467-B6A41F36503D}"/>
              </a:ext>
            </a:extLst>
          </p:cNvPr>
          <p:cNvSpPr>
            <a:spLocks noGrp="1"/>
          </p:cNvSpPr>
          <p:nvPr>
            <p:ph type="body" sz="quarter" idx="4294967295"/>
          </p:nvPr>
        </p:nvSpPr>
        <p:spPr>
          <a:xfrm>
            <a:off x="3625624" y="5882357"/>
            <a:ext cx="6621462" cy="287337"/>
          </a:xfrm>
        </p:spPr>
        <p:txBody>
          <a:bodyPr>
            <a:normAutofit/>
          </a:bodyPr>
          <a:lstStyle/>
          <a:p>
            <a:pPr marL="0" indent="0">
              <a:buNone/>
            </a:pPr>
            <a:r>
              <a:rPr lang="de-AT" sz="1000">
                <a:latin typeface="Mangal Pro" panose="00000500000000000000" pitchFamily="2" charset="0"/>
                <a:cs typeface="Mangal Pro" panose="00000500000000000000" pitchFamily="2" charset="0"/>
              </a:rPr>
              <a:t>Tonnen CO2</a:t>
            </a:r>
          </a:p>
        </p:txBody>
      </p:sp>
      <p:pic>
        <p:nvPicPr>
          <p:cNvPr id="6" name="Picture 5" descr="größer werdende Abgaswolke mit Vergleich der Emissionen 2019 zu 2050">
            <a:extLst>
              <a:ext uri="{FF2B5EF4-FFF2-40B4-BE49-F238E27FC236}">
                <a16:creationId xmlns:a16="http://schemas.microsoft.com/office/drawing/2014/main" id="{447E6E3F-3B81-0535-0EB2-4668664A2132}"/>
              </a:ext>
            </a:extLst>
          </p:cNvPr>
          <p:cNvPicPr>
            <a:picLocks noChangeAspect="1"/>
          </p:cNvPicPr>
          <p:nvPr/>
        </p:nvPicPr>
        <p:blipFill>
          <a:blip r:embed="rId3"/>
          <a:stretch>
            <a:fillRect/>
          </a:stretch>
        </p:blipFill>
        <p:spPr>
          <a:xfrm>
            <a:off x="586210" y="1678744"/>
            <a:ext cx="4028066" cy="4191145"/>
          </a:xfrm>
          <a:prstGeom prst="rect">
            <a:avLst/>
          </a:prstGeom>
        </p:spPr>
      </p:pic>
      <p:sp>
        <p:nvSpPr>
          <p:cNvPr id="5" name="Textfeld 12">
            <a:extLst>
              <a:ext uri="{FF2B5EF4-FFF2-40B4-BE49-F238E27FC236}">
                <a16:creationId xmlns:a16="http://schemas.microsoft.com/office/drawing/2014/main" id="{7B53750B-2A0B-9095-7949-6EBB9BB84035}"/>
              </a:ext>
            </a:extLst>
          </p:cNvPr>
          <p:cNvSpPr txBox="1"/>
          <p:nvPr/>
        </p:nvSpPr>
        <p:spPr>
          <a:xfrm>
            <a:off x="851247" y="6521175"/>
            <a:ext cx="1684226"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Smart Freight </a:t>
            </a:r>
            <a:r>
              <a:rPr lang="de-AT" sz="800" err="1">
                <a:latin typeface="Mangal Pro" panose="00000500000000000000" pitchFamily="2" charset="0"/>
                <a:cs typeface="Mangal Pro" panose="00000500000000000000" pitchFamily="2" charset="0"/>
              </a:rPr>
              <a:t>Centre</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545822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470F-2061-A2C4-7499-5D8298145484}"/>
              </a:ext>
            </a:extLst>
          </p:cNvPr>
          <p:cNvSpPr>
            <a:spLocks noGrp="1"/>
          </p:cNvSpPr>
          <p:nvPr>
            <p:ph type="title"/>
          </p:nvPr>
        </p:nvSpPr>
        <p:spPr>
          <a:xfrm>
            <a:off x="4143827" y="429359"/>
            <a:ext cx="7569201" cy="990600"/>
          </a:xfrm>
        </p:spPr>
        <p:txBody>
          <a:bodyPr>
            <a:normAutofit fontScale="90000"/>
          </a:bodyPr>
          <a:lstStyle/>
          <a:p>
            <a:r>
              <a:rPr lang="de-AT"/>
              <a:t>Emissionen auf Basis der Sektoren in Österreich</a:t>
            </a:r>
          </a:p>
        </p:txBody>
      </p:sp>
      <p:pic>
        <p:nvPicPr>
          <p:cNvPr id="7" name="Content Placeholder 6" descr="Grafik Emissionen nach Sektoren in Österreich 2022">
            <a:extLst>
              <a:ext uri="{FF2B5EF4-FFF2-40B4-BE49-F238E27FC236}">
                <a16:creationId xmlns:a16="http://schemas.microsoft.com/office/drawing/2014/main" id="{52380F6B-3718-7C2E-74FE-C8FE5E20441C}"/>
              </a:ext>
            </a:extLst>
          </p:cNvPr>
          <p:cNvPicPr>
            <a:picLocks noGrp="1" noChangeAspect="1"/>
          </p:cNvPicPr>
          <p:nvPr>
            <p:ph idx="1"/>
          </p:nvPr>
        </p:nvPicPr>
        <p:blipFill>
          <a:blip r:embed="rId3"/>
          <a:stretch>
            <a:fillRect/>
          </a:stretch>
        </p:blipFill>
        <p:spPr>
          <a:xfrm>
            <a:off x="2449841" y="1819573"/>
            <a:ext cx="7292317" cy="4059487"/>
          </a:xfrm>
        </p:spPr>
      </p:pic>
      <p:sp>
        <p:nvSpPr>
          <p:cNvPr id="4" name="Date Placeholder 3">
            <a:extLst>
              <a:ext uri="{FF2B5EF4-FFF2-40B4-BE49-F238E27FC236}">
                <a16:creationId xmlns:a16="http://schemas.microsoft.com/office/drawing/2014/main" id="{5B53AEFA-48DA-A15E-F27B-E4D1180A4FD6}"/>
              </a:ext>
            </a:extLst>
          </p:cNvPr>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3FF62E-C2CA-4B88-9A99-E49F55F5BA84}" type="datetime7">
              <a:rPr lang="de-DE" smtClean="0">
                <a:solidFill>
                  <a:prstClr val="white"/>
                </a:solidFill>
              </a:rPr>
              <a:pPr/>
              <a:t>Feb-26</a:t>
            </a:fld>
            <a:endParaRPr lang="de-AT">
              <a:solidFill>
                <a:prstClr val="white"/>
              </a:solidFill>
            </a:endParaRPr>
          </a:p>
        </p:txBody>
      </p:sp>
      <p:sp>
        <p:nvSpPr>
          <p:cNvPr id="5" name="Slide Number Placeholder 4">
            <a:extLst>
              <a:ext uri="{FF2B5EF4-FFF2-40B4-BE49-F238E27FC236}">
                <a16:creationId xmlns:a16="http://schemas.microsoft.com/office/drawing/2014/main" id="{25E86AE6-2ACF-4A9F-36B5-696585913AA6}"/>
              </a:ext>
            </a:extLst>
          </p:cNvPr>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42</a:t>
            </a:fld>
            <a:endParaRPr lang="de-AT">
              <a:solidFill>
                <a:prstClr val="white"/>
              </a:solidFill>
            </a:endParaRPr>
          </a:p>
        </p:txBody>
      </p:sp>
    </p:spTree>
    <p:extLst>
      <p:ext uri="{BB962C8B-B14F-4D97-AF65-F5344CB8AC3E}">
        <p14:creationId xmlns:p14="http://schemas.microsoft.com/office/powerpoint/2010/main" val="2411869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A17C-92DE-3076-A7F3-BE7149059D5B}"/>
              </a:ext>
            </a:extLst>
          </p:cNvPr>
          <p:cNvSpPr>
            <a:spLocks noGrp="1"/>
          </p:cNvSpPr>
          <p:nvPr>
            <p:ph type="title"/>
          </p:nvPr>
        </p:nvSpPr>
        <p:spPr>
          <a:xfrm>
            <a:off x="4107542" y="404664"/>
            <a:ext cx="8084458" cy="990600"/>
          </a:xfrm>
        </p:spPr>
        <p:txBody>
          <a:bodyPr>
            <a:normAutofit fontScale="90000"/>
          </a:bodyPr>
          <a:lstStyle/>
          <a:p>
            <a:r>
              <a:rPr lang="de-AT"/>
              <a:t>Straßenverkehr als Hauptverursacher</a:t>
            </a:r>
          </a:p>
        </p:txBody>
      </p:sp>
      <p:pic>
        <p:nvPicPr>
          <p:cNvPr id="7" name="Content Placeholder 6" descr="Hauptemittenten im Verkehr 2022: Kreisdiagramm">
            <a:extLst>
              <a:ext uri="{FF2B5EF4-FFF2-40B4-BE49-F238E27FC236}">
                <a16:creationId xmlns:a16="http://schemas.microsoft.com/office/drawing/2014/main" id="{11043D13-1554-ACF2-1536-9BC92582ED23}"/>
              </a:ext>
            </a:extLst>
          </p:cNvPr>
          <p:cNvPicPr>
            <a:picLocks noGrp="1" noChangeAspect="1"/>
          </p:cNvPicPr>
          <p:nvPr>
            <p:ph idx="1"/>
          </p:nvPr>
        </p:nvPicPr>
        <p:blipFill>
          <a:blip r:embed="rId3"/>
          <a:stretch>
            <a:fillRect/>
          </a:stretch>
        </p:blipFill>
        <p:spPr>
          <a:xfrm>
            <a:off x="2266200" y="1395264"/>
            <a:ext cx="6477284" cy="4523996"/>
          </a:xfrm>
        </p:spPr>
      </p:pic>
      <p:sp>
        <p:nvSpPr>
          <p:cNvPr id="4" name="Date Placeholder 3">
            <a:extLst>
              <a:ext uri="{FF2B5EF4-FFF2-40B4-BE49-F238E27FC236}">
                <a16:creationId xmlns:a16="http://schemas.microsoft.com/office/drawing/2014/main" id="{6887373D-A257-F429-E217-CDE42E73D1DB}"/>
              </a:ext>
            </a:extLst>
          </p:cNvPr>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3FF62E-C2CA-4B88-9A99-E49F55F5BA84}" type="datetime7">
              <a:rPr lang="de-DE" smtClean="0">
                <a:solidFill>
                  <a:prstClr val="white"/>
                </a:solidFill>
              </a:rPr>
              <a:pPr/>
              <a:t>Feb-26</a:t>
            </a:fld>
            <a:endParaRPr lang="de-AT">
              <a:solidFill>
                <a:prstClr val="white"/>
              </a:solidFill>
            </a:endParaRPr>
          </a:p>
        </p:txBody>
      </p:sp>
      <p:sp>
        <p:nvSpPr>
          <p:cNvPr id="5" name="Slide Number Placeholder 4">
            <a:extLst>
              <a:ext uri="{FF2B5EF4-FFF2-40B4-BE49-F238E27FC236}">
                <a16:creationId xmlns:a16="http://schemas.microsoft.com/office/drawing/2014/main" id="{8B37526A-0B61-D7EC-B6E4-D0AFFFBFC488}"/>
              </a:ext>
            </a:extLst>
          </p:cNvPr>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43</a:t>
            </a:fld>
            <a:endParaRPr lang="de-AT">
              <a:solidFill>
                <a:prstClr val="white"/>
              </a:solidFill>
            </a:endParaRPr>
          </a:p>
        </p:txBody>
      </p:sp>
    </p:spTree>
    <p:extLst>
      <p:ext uri="{BB962C8B-B14F-4D97-AF65-F5344CB8AC3E}">
        <p14:creationId xmlns:p14="http://schemas.microsoft.com/office/powerpoint/2010/main" val="78491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36876-5378-85B1-2ACC-68A71B085BD7}"/>
              </a:ext>
            </a:extLst>
          </p:cNvPr>
          <p:cNvSpPr>
            <a:spLocks noGrp="1"/>
          </p:cNvSpPr>
          <p:nvPr>
            <p:ph idx="1"/>
          </p:nvPr>
        </p:nvSpPr>
        <p:spPr/>
        <p:txBody>
          <a:bodyPr>
            <a:normAutofit/>
          </a:bodyPr>
          <a:lstStyle/>
          <a:p>
            <a:pPr marL="0" indent="0">
              <a:buNone/>
            </a:pPr>
            <a:r>
              <a:rPr lang="de-AT"/>
              <a:t>steigendes Transportaufkommen erhöht Handlungsbedarf</a:t>
            </a:r>
          </a:p>
          <a:p>
            <a:pPr marL="0" indent="0">
              <a:buNone/>
            </a:pPr>
            <a:endParaRPr lang="de-AT"/>
          </a:p>
          <a:p>
            <a:pPr marL="0" indent="0">
              <a:buNone/>
            </a:pPr>
            <a:r>
              <a:rPr lang="de-AT"/>
              <a:t>Nachhaltiger Verkehr durch:</a:t>
            </a:r>
          </a:p>
          <a:p>
            <a:r>
              <a:rPr lang="de-AT"/>
              <a:t>Vermeidung von Verkehr</a:t>
            </a:r>
          </a:p>
          <a:p>
            <a:r>
              <a:rPr lang="de-AT"/>
              <a:t>Verlagerung auf nachhaltige Verkehrsträger wie Schiene und Binnenwasserstraße </a:t>
            </a:r>
          </a:p>
          <a:p>
            <a:r>
              <a:rPr lang="de-AT"/>
              <a:t>alternative Treibstoffe</a:t>
            </a:r>
          </a:p>
          <a:p>
            <a:r>
              <a:rPr lang="de-AT"/>
              <a:t>innovative Technologien, Digitalisierung</a:t>
            </a:r>
          </a:p>
          <a:p>
            <a:r>
              <a:rPr lang="de-AT"/>
              <a:t>geänderte Preisgestaltung</a:t>
            </a:r>
          </a:p>
          <a:p>
            <a:r>
              <a:rPr lang="de-AT"/>
              <a:t>ganzheitliche Betrachtung der Wertschöpfungskette und Lieferanten</a:t>
            </a:r>
          </a:p>
        </p:txBody>
      </p:sp>
      <p:sp>
        <p:nvSpPr>
          <p:cNvPr id="2" name="Title 1">
            <a:extLst>
              <a:ext uri="{FF2B5EF4-FFF2-40B4-BE49-F238E27FC236}">
                <a16:creationId xmlns:a16="http://schemas.microsoft.com/office/drawing/2014/main" id="{D991B0E6-200A-5E4B-A5EE-6BEEB276FFF9}"/>
              </a:ext>
            </a:extLst>
          </p:cNvPr>
          <p:cNvSpPr>
            <a:spLocks noGrp="1"/>
          </p:cNvSpPr>
          <p:nvPr>
            <p:ph type="title"/>
          </p:nvPr>
        </p:nvSpPr>
        <p:spPr/>
        <p:txBody>
          <a:bodyPr>
            <a:normAutofit/>
          </a:bodyPr>
          <a:lstStyle/>
          <a:p>
            <a:r>
              <a:rPr lang="de-AT" sz="3200"/>
              <a:t>Nachhaltiger Gütertransport – warum und wie?</a:t>
            </a:r>
          </a:p>
        </p:txBody>
      </p:sp>
      <p:pic>
        <p:nvPicPr>
          <p:cNvPr id="4" name="Picture 3">
            <a:extLst>
              <a:ext uri="{FF2B5EF4-FFF2-40B4-BE49-F238E27FC236}">
                <a16:creationId xmlns:a16="http://schemas.microsoft.com/office/drawing/2014/main" id="{A9C1E008-3876-785A-76F3-45AF6B47A7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163" y="1236425"/>
            <a:ext cx="1830637" cy="1830637"/>
          </a:xfrm>
          <a:prstGeom prst="rect">
            <a:avLst/>
          </a:prstGeom>
        </p:spPr>
      </p:pic>
      <p:sp>
        <p:nvSpPr>
          <p:cNvPr id="6" name="Textfeld 12">
            <a:extLst>
              <a:ext uri="{FF2B5EF4-FFF2-40B4-BE49-F238E27FC236}">
                <a16:creationId xmlns:a16="http://schemas.microsoft.com/office/drawing/2014/main" id="{37B5F5E3-B7E0-0E16-D65D-6333D6594B18}"/>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905757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9350-3819-D84B-5C5D-622E6B0B182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4FD8ABB3-BE09-6DBC-4BBE-E906A3BFBE03}"/>
              </a:ext>
            </a:extLst>
          </p:cNvPr>
          <p:cNvGraphicFramePr/>
          <p:nvPr>
            <p:extLst>
              <p:ext uri="{D42A27DB-BD31-4B8C-83A1-F6EECF244321}">
                <p14:modId xmlns:p14="http://schemas.microsoft.com/office/powerpoint/2010/main" val="333746182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AF5D35E9-AE51-0B0E-5833-3B10CB121C86}"/>
              </a:ext>
            </a:extLst>
          </p:cNvPr>
          <p:cNvSpPr/>
          <p:nvPr/>
        </p:nvSpPr>
        <p:spPr>
          <a:xfrm>
            <a:off x="2024739" y="2739114"/>
            <a:ext cx="789222" cy="789222"/>
          </a:xfrm>
          <a:prstGeom prst="ellipse">
            <a:avLst/>
          </a:prstGeom>
          <a:blipFill rotWithShape="1">
            <a:blip r:embed="rId8">
              <a:extLst>
                <a:ext uri="{28A0092B-C50C-407E-A947-70E740481C1C}">
                  <a14:useLocalDpi xmlns:a14="http://schemas.microsoft.com/office/drawing/2010/main" val="0"/>
                </a:ext>
              </a:extLst>
            </a:blip>
            <a:srcRect/>
            <a:stretch>
              <a:fillRect t="-8000" b="-8000"/>
            </a:stretch>
          </a:blipFill>
          <a:ln>
            <a:solidFill>
              <a:schemeClr val="bg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078541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F43A9A-6FFC-20FD-0E3C-5EEE9FED7752}"/>
              </a:ext>
            </a:extLst>
          </p:cNvPr>
          <p:cNvSpPr>
            <a:spLocks noGrp="1"/>
          </p:cNvSpPr>
          <p:nvPr>
            <p:ph type="title"/>
          </p:nvPr>
        </p:nvSpPr>
        <p:spPr/>
        <p:txBody>
          <a:bodyPr>
            <a:normAutofit/>
          </a:bodyPr>
          <a:lstStyle/>
          <a:p>
            <a:r>
              <a:rPr lang="de-AT" sz="3200"/>
              <a:t>Brainstorming: Trends in der Logistik?</a:t>
            </a:r>
          </a:p>
        </p:txBody>
      </p:sp>
      <p:sp>
        <p:nvSpPr>
          <p:cNvPr id="4" name="Textplatzhalter 3">
            <a:extLst>
              <a:ext uri="{FF2B5EF4-FFF2-40B4-BE49-F238E27FC236}">
                <a16:creationId xmlns:a16="http://schemas.microsoft.com/office/drawing/2014/main" id="{F116D32E-DAD1-0302-BEB0-438708BC6920}"/>
              </a:ext>
            </a:extLst>
          </p:cNvPr>
          <p:cNvSpPr>
            <a:spLocks noGrp="1"/>
          </p:cNvSpPr>
          <p:nvPr>
            <p:ph idx="1"/>
          </p:nvPr>
        </p:nvSpPr>
        <p:spPr>
          <a:xfrm>
            <a:off x="4029814" y="2001794"/>
            <a:ext cx="7740909" cy="3720317"/>
          </a:xfrm>
        </p:spPr>
        <p:txBody>
          <a:bodyPr>
            <a:normAutofit/>
          </a:bodyPr>
          <a:lstStyle/>
          <a:p>
            <a:pPr>
              <a:lnSpc>
                <a:spcPct val="150000"/>
              </a:lnSpc>
            </a:pPr>
            <a:r>
              <a:rPr lang="de-AT"/>
              <a:t>Welche wichtigen </a:t>
            </a:r>
            <a:r>
              <a:rPr lang="de-AT" b="1"/>
              <a:t>Trends</a:t>
            </a:r>
            <a:r>
              <a:rPr lang="de-AT"/>
              <a:t> in der </a:t>
            </a:r>
            <a:r>
              <a:rPr lang="de-AT" b="1"/>
              <a:t>Logistik</a:t>
            </a:r>
            <a:r>
              <a:rPr lang="de-AT"/>
              <a:t> kennst du?</a:t>
            </a:r>
          </a:p>
          <a:p>
            <a:pPr>
              <a:lnSpc>
                <a:spcPct val="150000"/>
              </a:lnSpc>
            </a:pPr>
            <a:r>
              <a:rPr lang="de-AT"/>
              <a:t>Welche 3-5 wichtigsten </a:t>
            </a:r>
            <a:r>
              <a:rPr lang="de-AT" b="1"/>
              <a:t>verkehrsrelevanten Trends </a:t>
            </a:r>
            <a:r>
              <a:rPr lang="de-AT"/>
              <a:t>werden eurer Meinung nach in den nächsten </a:t>
            </a:r>
            <a:r>
              <a:rPr lang="de-AT" b="1"/>
              <a:t>10</a:t>
            </a:r>
            <a:r>
              <a:rPr lang="de-AT"/>
              <a:t> </a:t>
            </a:r>
            <a:r>
              <a:rPr lang="de-AT" b="1"/>
              <a:t>Jahren</a:t>
            </a:r>
            <a:r>
              <a:rPr lang="de-AT"/>
              <a:t> besonders wichtig?</a:t>
            </a:r>
          </a:p>
          <a:p>
            <a:pPr>
              <a:lnSpc>
                <a:spcPct val="150000"/>
              </a:lnSpc>
            </a:pPr>
            <a:r>
              <a:rPr lang="de-AT"/>
              <a:t>Welche Rolle spielen moderne </a:t>
            </a:r>
            <a:r>
              <a:rPr lang="de-AT" b="1"/>
              <a:t>Technologien</a:t>
            </a:r>
            <a:r>
              <a:rPr lang="de-AT"/>
              <a:t> wie Drohnen und selbstfahrende Fahrzeuge in der Logistikbranche und wie könnten sie die Lieferketten der Zukunft beeinflussen?</a:t>
            </a:r>
          </a:p>
        </p:txBody>
      </p:sp>
      <p:sp>
        <p:nvSpPr>
          <p:cNvPr id="2" name="Textfeld 12">
            <a:extLst>
              <a:ext uri="{FF2B5EF4-FFF2-40B4-BE49-F238E27FC236}">
                <a16:creationId xmlns:a16="http://schemas.microsoft.com/office/drawing/2014/main" id="{6E7C40D8-644C-CC6F-E551-52AAC134A9CC}"/>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116854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HL Trendradar - englische Darstellung">
            <a:extLst>
              <a:ext uri="{FF2B5EF4-FFF2-40B4-BE49-F238E27FC236}">
                <a16:creationId xmlns:a16="http://schemas.microsoft.com/office/drawing/2014/main" id="{D222D1EC-6FD2-C7AF-F617-AB455E7C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69" y="1268663"/>
            <a:ext cx="5398952" cy="5137919"/>
          </a:xfrm>
        </p:spPr>
      </p:pic>
      <p:sp>
        <p:nvSpPr>
          <p:cNvPr id="3" name="Title 2">
            <a:extLst>
              <a:ext uri="{FF2B5EF4-FFF2-40B4-BE49-F238E27FC236}">
                <a16:creationId xmlns:a16="http://schemas.microsoft.com/office/drawing/2014/main" id="{1616F32F-E08B-49CD-A6C2-1E652E5F56A2}"/>
              </a:ext>
            </a:extLst>
          </p:cNvPr>
          <p:cNvSpPr>
            <a:spLocks noGrp="1"/>
          </p:cNvSpPr>
          <p:nvPr>
            <p:ph type="title"/>
          </p:nvPr>
        </p:nvSpPr>
        <p:spPr/>
        <p:txBody>
          <a:bodyPr>
            <a:normAutofit/>
          </a:bodyPr>
          <a:lstStyle/>
          <a:p>
            <a:r>
              <a:rPr lang="de-AT" sz="3400"/>
              <a:t>DHL Trendradar</a:t>
            </a:r>
          </a:p>
        </p:txBody>
      </p:sp>
      <p:sp>
        <p:nvSpPr>
          <p:cNvPr id="10" name="Content Placeholder 2">
            <a:extLst>
              <a:ext uri="{FF2B5EF4-FFF2-40B4-BE49-F238E27FC236}">
                <a16:creationId xmlns:a16="http://schemas.microsoft.com/office/drawing/2014/main" id="{15CF1F7E-49C6-B2A6-EAEF-FF6462759819}"/>
              </a:ext>
            </a:extLst>
          </p:cNvPr>
          <p:cNvSpPr txBox="1">
            <a:spLocks/>
          </p:cNvSpPr>
          <p:nvPr/>
        </p:nvSpPr>
        <p:spPr>
          <a:xfrm>
            <a:off x="6373831" y="2083135"/>
            <a:ext cx="5257800" cy="350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600"/>
              <a:t>Nachhaltigkeit, Digitalisierung und Automatisierung als zentrale Treiber</a:t>
            </a:r>
          </a:p>
          <a:p>
            <a:pPr marL="0" indent="0">
              <a:buNone/>
            </a:pPr>
            <a:endParaRPr lang="de-AT" sz="2600"/>
          </a:p>
          <a:p>
            <a:r>
              <a:rPr lang="de-AT" sz="2600"/>
              <a:t>auch gesellschaftliche Weiterentwicklung</a:t>
            </a:r>
            <a:endParaRPr lang="de-AT"/>
          </a:p>
        </p:txBody>
      </p:sp>
      <p:sp>
        <p:nvSpPr>
          <p:cNvPr id="11" name="Textfeld 12">
            <a:extLst>
              <a:ext uri="{FF2B5EF4-FFF2-40B4-BE49-F238E27FC236}">
                <a16:creationId xmlns:a16="http://schemas.microsoft.com/office/drawing/2014/main" id="{6F0600C7-B275-D247-BD9C-CEB62504E71B}"/>
              </a:ext>
            </a:extLst>
          </p:cNvPr>
          <p:cNvSpPr txBox="1"/>
          <p:nvPr/>
        </p:nvSpPr>
        <p:spPr>
          <a:xfrm>
            <a:off x="876414" y="6524640"/>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DHL Group</a:t>
            </a:r>
          </a:p>
        </p:txBody>
      </p:sp>
    </p:spTree>
    <p:extLst>
      <p:ext uri="{BB962C8B-B14F-4D97-AF65-F5344CB8AC3E}">
        <p14:creationId xmlns:p14="http://schemas.microsoft.com/office/powerpoint/2010/main" val="749533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rmAutofit/>
          </a:bodyPr>
          <a:lstStyle/>
          <a:p>
            <a:pPr>
              <a:lnSpc>
                <a:spcPct val="130000"/>
              </a:lnSpc>
            </a:pPr>
            <a:r>
              <a:rPr lang="de-AT" sz="2800"/>
              <a:t>Nachhaltigkeit entlang der gesamten Supply Chain</a:t>
            </a:r>
          </a:p>
          <a:p>
            <a:pPr>
              <a:lnSpc>
                <a:spcPct val="130000"/>
              </a:lnSpc>
            </a:pPr>
            <a:r>
              <a:rPr lang="de-AT" sz="2800"/>
              <a:t>EU-Ziel für Gütertransporte über 300 km: Verlagerung bis 2030 von 30 % auf alternative Verkehrsträger wie Schiene oder Binnenwasserstraße; bis 2050 über 50 %</a:t>
            </a:r>
            <a:endParaRPr lang="de-AT" sz="1200"/>
          </a:p>
          <a:p>
            <a:pPr>
              <a:lnSpc>
                <a:spcPct val="130000"/>
              </a:lnSpc>
            </a:pPr>
            <a:r>
              <a:rPr lang="de-AT" sz="2800"/>
              <a:t>Innovative Technologien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Nachhaltigkeit in der Logistik</a:t>
            </a:r>
          </a:p>
        </p:txBody>
      </p:sp>
    </p:spTree>
    <p:extLst>
      <p:ext uri="{BB962C8B-B14F-4D97-AF65-F5344CB8AC3E}">
        <p14:creationId xmlns:p14="http://schemas.microsoft.com/office/powerpoint/2010/main" val="2341757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939800" y="1615055"/>
            <a:ext cx="10515600" cy="3911404"/>
          </a:xfrm>
        </p:spPr>
        <p:txBody>
          <a:bodyPr>
            <a:noAutofit/>
          </a:bodyPr>
          <a:lstStyle/>
          <a:p>
            <a:pPr marL="0" lvl="0" indent="0">
              <a:lnSpc>
                <a:spcPct val="150000"/>
              </a:lnSpc>
              <a:buNone/>
            </a:pPr>
            <a:r>
              <a:rPr lang="de-DE" altLang="de-DE" sz="2400"/>
              <a:t>Elektromobilität:</a:t>
            </a:r>
          </a:p>
          <a:p>
            <a:pPr>
              <a:lnSpc>
                <a:spcPct val="150000"/>
              </a:lnSpc>
            </a:pPr>
            <a:r>
              <a:rPr lang="de-DE" altLang="de-DE" sz="2400"/>
              <a:t>Reduktion von CO</a:t>
            </a:r>
            <a:r>
              <a:rPr lang="de-DE" altLang="de-DE" sz="2400" baseline="-25000"/>
              <a:t>2</a:t>
            </a:r>
            <a:r>
              <a:rPr lang="de-DE" altLang="de-DE" sz="2400"/>
              <a:t>-Emissionen und Lärm</a:t>
            </a:r>
          </a:p>
          <a:p>
            <a:pPr>
              <a:lnSpc>
                <a:spcPct val="150000"/>
              </a:lnSpc>
            </a:pPr>
            <a:r>
              <a:rPr lang="de-DE" altLang="de-DE" sz="2400"/>
              <a:t>Einsatz im urbanen Raum</a:t>
            </a:r>
          </a:p>
          <a:p>
            <a:pPr>
              <a:lnSpc>
                <a:spcPct val="150000"/>
              </a:lnSpc>
            </a:pPr>
            <a:r>
              <a:rPr lang="de-DE" altLang="de-DE" sz="2400"/>
              <a:t>Herausforderungen: begrenzte Reichweite, Ladezeiten und Ladeinfrastruktur, höhere Anschaffungskosten</a:t>
            </a:r>
          </a:p>
          <a:p>
            <a:pPr>
              <a:lnSpc>
                <a:spcPct val="150000"/>
              </a:lnSpc>
            </a:pPr>
            <a:r>
              <a:rPr lang="de-AT" altLang="de-DE" sz="2400"/>
              <a:t>Potenzial durch Digitalisierung, autonomes Fahren und alternative Stromquellen</a:t>
            </a:r>
            <a:r>
              <a:rPr lang="de-DE" altLang="de-DE" sz="2400"/>
              <a:t> </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Alternative Antriebssysteme</a:t>
            </a:r>
          </a:p>
        </p:txBody>
      </p:sp>
      <p:pic>
        <p:nvPicPr>
          <p:cNvPr id="6" name="Picture 5">
            <a:extLst>
              <a:ext uri="{FF2B5EF4-FFF2-40B4-BE49-F238E27FC236}">
                <a16:creationId xmlns:a16="http://schemas.microsoft.com/office/drawing/2014/main" id="{4C3E36B8-5ECE-2104-AC25-61B0996D91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888" y="1440165"/>
            <a:ext cx="1988835" cy="1988835"/>
          </a:xfrm>
          <a:prstGeom prst="rect">
            <a:avLst/>
          </a:prstGeom>
        </p:spPr>
      </p:pic>
      <p:sp>
        <p:nvSpPr>
          <p:cNvPr id="4" name="Textfeld 12">
            <a:extLst>
              <a:ext uri="{FF2B5EF4-FFF2-40B4-BE49-F238E27FC236}">
                <a16:creationId xmlns:a16="http://schemas.microsoft.com/office/drawing/2014/main" id="{65FF3646-FEE6-74D5-AE1C-8632D6C693D0}"/>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8766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147265805"/>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166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Autofit/>
          </a:bodyPr>
          <a:lstStyle/>
          <a:p>
            <a:pPr marL="0" indent="0">
              <a:lnSpc>
                <a:spcPct val="130000"/>
              </a:lnSpc>
              <a:buNone/>
            </a:pPr>
            <a:r>
              <a:rPr lang="de-AT" sz="2400"/>
              <a:t>Logistik 4.0 oder „Digital </a:t>
            </a:r>
            <a:r>
              <a:rPr lang="de-AT" sz="2400" err="1"/>
              <a:t>Logistics</a:t>
            </a:r>
            <a:r>
              <a:rPr lang="de-AT" sz="2400"/>
              <a:t>“:</a:t>
            </a:r>
          </a:p>
          <a:p>
            <a:pPr>
              <a:lnSpc>
                <a:spcPct val="130000"/>
              </a:lnSpc>
            </a:pPr>
            <a:r>
              <a:rPr lang="de-AT" sz="2400"/>
              <a:t>Vernetzung aller Akteure und Prozesse innerhalb der Lieferkette</a:t>
            </a:r>
          </a:p>
          <a:p>
            <a:pPr>
              <a:lnSpc>
                <a:spcPct val="130000"/>
              </a:lnSpc>
            </a:pPr>
            <a:r>
              <a:rPr lang="de-AT" sz="2400"/>
              <a:t>Fokus auf Effizienz und Effektivität</a:t>
            </a:r>
          </a:p>
          <a:p>
            <a:pPr>
              <a:lnSpc>
                <a:spcPct val="130000"/>
              </a:lnSpc>
            </a:pPr>
            <a:r>
              <a:rPr lang="de-AT" sz="2400"/>
              <a:t>Ausbau von Wertschöpfungsketten zu Wertschöpfungsnetzwerken</a:t>
            </a:r>
          </a:p>
          <a:p>
            <a:pPr>
              <a:lnSpc>
                <a:spcPct val="130000"/>
              </a:lnSpc>
            </a:pPr>
            <a:r>
              <a:rPr lang="de-AT" sz="2400"/>
              <a:t>Integration in allen Logistikabteilungen: Lager, Transport, Beschaffung, Produktion, Distribution &amp; Information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Digitalisierung</a:t>
            </a:r>
          </a:p>
        </p:txBody>
      </p:sp>
      <p:pic>
        <p:nvPicPr>
          <p:cNvPr id="6" name="Picture 5">
            <a:extLst>
              <a:ext uri="{FF2B5EF4-FFF2-40B4-BE49-F238E27FC236}">
                <a16:creationId xmlns:a16="http://schemas.microsoft.com/office/drawing/2014/main" id="{6DD0333C-AF89-D6AD-BBEB-2E3125058C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792" y="511589"/>
            <a:ext cx="1857151" cy="1857151"/>
          </a:xfrm>
          <a:prstGeom prst="rect">
            <a:avLst/>
          </a:prstGeom>
        </p:spPr>
      </p:pic>
      <p:sp>
        <p:nvSpPr>
          <p:cNvPr id="4" name="Textfeld 12">
            <a:extLst>
              <a:ext uri="{FF2B5EF4-FFF2-40B4-BE49-F238E27FC236}">
                <a16:creationId xmlns:a16="http://schemas.microsoft.com/office/drawing/2014/main" id="{BE2FA54D-FED3-6D35-2160-B7CFB92480BF}"/>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8163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85119-AFCD-0260-56F8-A12639C1D6B3}"/>
              </a:ext>
            </a:extLst>
          </p:cNvPr>
          <p:cNvSpPr>
            <a:spLocks noGrp="1"/>
          </p:cNvSpPr>
          <p:nvPr>
            <p:ph idx="1"/>
          </p:nvPr>
        </p:nvSpPr>
        <p:spPr>
          <a:xfrm>
            <a:off x="884803" y="1915297"/>
            <a:ext cx="7199654" cy="3766036"/>
          </a:xfrm>
        </p:spPr>
        <p:txBody>
          <a:bodyPr>
            <a:normAutofit/>
          </a:bodyPr>
          <a:lstStyle/>
          <a:p>
            <a:r>
              <a:rPr lang="de-AT" sz="2400"/>
              <a:t>Belgisches Unternehmen SEAFAR als Pionier in der (teil-)autonomen Schifffahrt</a:t>
            </a:r>
          </a:p>
          <a:p>
            <a:r>
              <a:rPr lang="de-AT" sz="2400"/>
              <a:t>Fernsteuerungszentralen</a:t>
            </a:r>
          </a:p>
          <a:p>
            <a:r>
              <a:rPr lang="de-AT" sz="2400"/>
              <a:t>Ferngesteuerte Schiffe mit Vollbesatzung  und auch reduzierter Besatzung in Betrieb</a:t>
            </a:r>
          </a:p>
          <a:p>
            <a:r>
              <a:rPr lang="de-AT" sz="2400"/>
              <a:t>Ferngesteuerte Navigation von unbemannten und hochautomatisierten Schubleichtern </a:t>
            </a:r>
          </a:p>
          <a:p>
            <a:r>
              <a:rPr lang="de-AT" sz="2400"/>
              <a:t>Technologie zur Erhöhung der Sicherheit von menschenzentrierten Abläufen</a:t>
            </a:r>
          </a:p>
        </p:txBody>
      </p:sp>
      <p:sp>
        <p:nvSpPr>
          <p:cNvPr id="2" name="Title 1">
            <a:extLst>
              <a:ext uri="{FF2B5EF4-FFF2-40B4-BE49-F238E27FC236}">
                <a16:creationId xmlns:a16="http://schemas.microsoft.com/office/drawing/2014/main" id="{311CA43A-675C-154F-831E-36A98F420496}"/>
              </a:ext>
            </a:extLst>
          </p:cNvPr>
          <p:cNvSpPr>
            <a:spLocks noGrp="1"/>
          </p:cNvSpPr>
          <p:nvPr>
            <p:ph type="title"/>
          </p:nvPr>
        </p:nvSpPr>
        <p:spPr/>
        <p:txBody>
          <a:bodyPr/>
          <a:lstStyle/>
          <a:p>
            <a:r>
              <a:rPr lang="de-AT"/>
              <a:t>Innovation: Autonome Schiffe</a:t>
            </a:r>
          </a:p>
        </p:txBody>
      </p:sp>
      <p:pic>
        <p:nvPicPr>
          <p:cNvPr id="6" name="Picture 5" descr="Steuerungszentrale mit mehreren Bildschirmen und zwei Personen">
            <a:extLst>
              <a:ext uri="{FF2B5EF4-FFF2-40B4-BE49-F238E27FC236}">
                <a16:creationId xmlns:a16="http://schemas.microsoft.com/office/drawing/2014/main" id="{44C44352-B62E-F76E-13F5-E40FA5E5D00F}"/>
              </a:ext>
            </a:extLst>
          </p:cNvPr>
          <p:cNvPicPr>
            <a:picLocks noChangeAspect="1"/>
          </p:cNvPicPr>
          <p:nvPr/>
        </p:nvPicPr>
        <p:blipFill rotWithShape="1">
          <a:blip r:embed="rId3">
            <a:extLst>
              <a:ext uri="{28A0092B-C50C-407E-A947-70E740481C1C}">
                <a14:useLocalDpi xmlns:a14="http://schemas.microsoft.com/office/drawing/2010/main" val="0"/>
              </a:ext>
            </a:extLst>
          </a:blip>
          <a:srcRect l="7160" r="4266"/>
          <a:stretch/>
        </p:blipFill>
        <p:spPr>
          <a:xfrm>
            <a:off x="8258100" y="1915297"/>
            <a:ext cx="3703156" cy="2351741"/>
          </a:xfrm>
          <a:prstGeom prst="rect">
            <a:avLst/>
          </a:prstGeom>
        </p:spPr>
      </p:pic>
      <p:sp>
        <p:nvSpPr>
          <p:cNvPr id="7" name="Textfeld 12">
            <a:extLst>
              <a:ext uri="{FF2B5EF4-FFF2-40B4-BE49-F238E27FC236}">
                <a16:creationId xmlns:a16="http://schemas.microsoft.com/office/drawing/2014/main" id="{21A667EC-7026-8BA2-DCE8-B5DD65DAFC35}"/>
              </a:ext>
            </a:extLst>
          </p:cNvPr>
          <p:cNvSpPr txBox="1"/>
          <p:nvPr/>
        </p:nvSpPr>
        <p:spPr>
          <a:xfrm>
            <a:off x="884803" y="6516251"/>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SEAFAR</a:t>
            </a:r>
          </a:p>
        </p:txBody>
      </p:sp>
    </p:spTree>
    <p:extLst>
      <p:ext uri="{BB962C8B-B14F-4D97-AF65-F5344CB8AC3E}">
        <p14:creationId xmlns:p14="http://schemas.microsoft.com/office/powerpoint/2010/main" val="4037490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6E8F-6E7C-F78B-7E00-74C5CEEB3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B9DDB-E469-C7C6-09A9-ACB1CAA85686}"/>
              </a:ext>
            </a:extLst>
          </p:cNvPr>
          <p:cNvSpPr>
            <a:spLocks noGrp="1"/>
          </p:cNvSpPr>
          <p:nvPr>
            <p:ph type="title"/>
          </p:nvPr>
        </p:nvSpPr>
        <p:spPr/>
        <p:txBody>
          <a:bodyPr>
            <a:normAutofit/>
          </a:bodyPr>
          <a:lstStyle/>
          <a:p>
            <a:r>
              <a:rPr lang="de-AT" dirty="0"/>
              <a:t>Video: Transport im Wandel</a:t>
            </a:r>
          </a:p>
        </p:txBody>
      </p:sp>
      <p:sp>
        <p:nvSpPr>
          <p:cNvPr id="4" name="Text Placeholder 5">
            <a:extLst>
              <a:ext uri="{FF2B5EF4-FFF2-40B4-BE49-F238E27FC236}">
                <a16:creationId xmlns:a16="http://schemas.microsoft.com/office/drawing/2014/main" id="{537A384A-4324-E875-9E43-C29043926704}"/>
              </a:ext>
            </a:extLst>
          </p:cNvPr>
          <p:cNvSpPr>
            <a:spLocks noGrp="1"/>
          </p:cNvSpPr>
          <p:nvPr>
            <p:ph idx="1"/>
          </p:nvPr>
        </p:nvSpPr>
        <p:spPr>
          <a:xfrm>
            <a:off x="4151086" y="1685384"/>
            <a:ext cx="7619637" cy="4036728"/>
          </a:xfrm>
        </p:spPr>
        <p:txBody>
          <a:bodyPr>
            <a:normAutofit/>
          </a:bodyPr>
          <a:lstStyle/>
          <a:p>
            <a:pPr marL="0" indent="0">
              <a:buNone/>
            </a:pPr>
            <a:r>
              <a:rPr lang="de-AT" sz="2200" b="1"/>
              <a:t>Fragen zum Video:</a:t>
            </a:r>
            <a:br>
              <a:rPr lang="de-AT" sz="2200" b="1"/>
            </a:br>
            <a:endParaRPr lang="de-AT" sz="2200"/>
          </a:p>
          <a:p>
            <a:r>
              <a:rPr lang="de-AT" sz="2200"/>
              <a:t>Mit welchen großen Fragen beschäftigt sich die Binnenschifffahrtsforschung?</a:t>
            </a:r>
          </a:p>
          <a:p>
            <a:r>
              <a:rPr lang="de-AT" sz="2200"/>
              <a:t>Wie kann die Automatisierung dem Fachkräftemangel in der Binnenschifffahrt entgegenwirken?</a:t>
            </a:r>
          </a:p>
          <a:p>
            <a:r>
              <a:rPr lang="de-AT" sz="2200"/>
              <a:t>Welche elektronischen Systeme machen eine Steuerung des Schiffs über das Kontrollzentrum möglich?</a:t>
            </a:r>
          </a:p>
          <a:p>
            <a:endParaRPr lang="de-AT" sz="2400" b="1"/>
          </a:p>
          <a:p>
            <a:endParaRPr lang="de-AT" sz="2400" b="1"/>
          </a:p>
          <a:p>
            <a:endParaRPr lang="de-AT"/>
          </a:p>
        </p:txBody>
      </p:sp>
      <p:sp>
        <p:nvSpPr>
          <p:cNvPr id="7" name="TextBox 6">
            <a:extLst>
              <a:ext uri="{FF2B5EF4-FFF2-40B4-BE49-F238E27FC236}">
                <a16:creationId xmlns:a16="http://schemas.microsoft.com/office/drawing/2014/main" id="{3DF65A4F-53F0-69B4-A90B-31B625D21A8A}"/>
              </a:ext>
            </a:extLst>
          </p:cNvPr>
          <p:cNvSpPr txBox="1"/>
          <p:nvPr/>
        </p:nvSpPr>
        <p:spPr>
          <a:xfrm>
            <a:off x="337785" y="4446741"/>
            <a:ext cx="3608229" cy="646331"/>
          </a:xfrm>
          <a:prstGeom prst="rect">
            <a:avLst/>
          </a:prstGeom>
          <a:noFill/>
        </p:spPr>
        <p:txBody>
          <a:bodyPr wrap="square">
            <a:spAutoFit/>
          </a:bodyPr>
          <a:lstStyle/>
          <a:p>
            <a:r>
              <a:rPr lang="de-AT">
                <a:latin typeface="Mangal Pro" panose="00000500000000000000" pitchFamily="2" charset="0"/>
                <a:cs typeface="Mangal Pro" panose="00000500000000000000" pitchFamily="2" charset="0"/>
                <a:hlinkClick r:id="rId4"/>
              </a:rPr>
              <a:t>https://www.youtube.com/watch?v=4_ibco9HuUE</a:t>
            </a:r>
            <a:endParaRPr lang="de-AT">
              <a:latin typeface="Mangal Pro" panose="00000500000000000000" pitchFamily="2" charset="0"/>
              <a:cs typeface="Mangal Pro" panose="00000500000000000000" pitchFamily="2" charset="0"/>
            </a:endParaRPr>
          </a:p>
        </p:txBody>
      </p:sp>
      <p:pic>
        <p:nvPicPr>
          <p:cNvPr id="3" name="Online Media 2" title="BiWAS - Zukunft">
            <a:hlinkClick r:id="" action="ppaction://media"/>
            <a:extLst>
              <a:ext uri="{FF2B5EF4-FFF2-40B4-BE49-F238E27FC236}">
                <a16:creationId xmlns:a16="http://schemas.microsoft.com/office/drawing/2014/main" id="{5B214E09-A978-C21A-56E8-1E507EC064A1}"/>
              </a:ext>
            </a:extLst>
          </p:cNvPr>
          <p:cNvPicPr>
            <a:picLocks noRot="1" noChangeAspect="1"/>
          </p:cNvPicPr>
          <p:nvPr>
            <a:videoFile r:link="rId1"/>
          </p:nvPr>
        </p:nvPicPr>
        <p:blipFill>
          <a:blip r:embed="rId5"/>
          <a:stretch>
            <a:fillRect/>
          </a:stretch>
        </p:blipFill>
        <p:spPr>
          <a:xfrm>
            <a:off x="421277" y="2206171"/>
            <a:ext cx="3547356" cy="2004010"/>
          </a:xfrm>
          <a:prstGeom prst="rect">
            <a:avLst/>
          </a:prstGeom>
        </p:spPr>
      </p:pic>
    </p:spTree>
    <p:extLst>
      <p:ext uri="{BB962C8B-B14F-4D97-AF65-F5344CB8AC3E}">
        <p14:creationId xmlns:p14="http://schemas.microsoft.com/office/powerpoint/2010/main" val="27581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884803" y="1605662"/>
            <a:ext cx="9739654" cy="3911404"/>
          </a:xfrm>
        </p:spPr>
        <p:txBody>
          <a:bodyPr>
            <a:noAutofit/>
          </a:bodyPr>
          <a:lstStyle/>
          <a:p>
            <a:pPr marL="0" indent="0">
              <a:buNone/>
            </a:pPr>
            <a:r>
              <a:rPr lang="de-AT">
                <a:solidFill>
                  <a:srgbClr val="0A6169"/>
                </a:solidFill>
              </a:rPr>
              <a:t>Chancen:</a:t>
            </a:r>
          </a:p>
          <a:p>
            <a:pPr>
              <a:lnSpc>
                <a:spcPct val="120000"/>
              </a:lnSpc>
            </a:pPr>
            <a:r>
              <a:rPr lang="de-AT"/>
              <a:t>Entschärfung Fachkräftemangels</a:t>
            </a:r>
          </a:p>
          <a:p>
            <a:pPr>
              <a:lnSpc>
                <a:spcPct val="120000"/>
              </a:lnSpc>
            </a:pPr>
            <a:r>
              <a:rPr lang="de-AT"/>
              <a:t>Reduktion der Umweltbelastung durch Kolonnenfahrt und Kraftstoffeinsparungen</a:t>
            </a:r>
          </a:p>
          <a:p>
            <a:pPr>
              <a:lnSpc>
                <a:spcPct val="120000"/>
              </a:lnSpc>
            </a:pPr>
            <a:r>
              <a:rPr lang="de-AT"/>
              <a:t>Vermeidung von Auffahrunfällen</a:t>
            </a:r>
          </a:p>
          <a:p>
            <a:pPr marL="0" indent="0">
              <a:lnSpc>
                <a:spcPct val="120000"/>
              </a:lnSpc>
              <a:buNone/>
            </a:pPr>
            <a:r>
              <a:rPr lang="de-AT">
                <a:solidFill>
                  <a:srgbClr val="0A6169"/>
                </a:solidFill>
              </a:rPr>
              <a:t>Grenzen und Gefahren: </a:t>
            </a:r>
          </a:p>
          <a:p>
            <a:pPr>
              <a:lnSpc>
                <a:spcPct val="120000"/>
              </a:lnSpc>
            </a:pPr>
            <a:r>
              <a:rPr lang="de-AT"/>
              <a:t>Wetterbedingungen</a:t>
            </a:r>
          </a:p>
          <a:p>
            <a:pPr>
              <a:lnSpc>
                <a:spcPct val="120000"/>
              </a:lnSpc>
            </a:pPr>
            <a:r>
              <a:rPr lang="de-AT"/>
              <a:t>Menschen als Verkehrsteilnehmende</a:t>
            </a:r>
          </a:p>
          <a:p>
            <a:pPr>
              <a:lnSpc>
                <a:spcPct val="120000"/>
              </a:lnSpc>
            </a:pPr>
            <a:r>
              <a:rPr lang="de-AT"/>
              <a:t>Manipulation durch Hacker</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Autonomer LKW</a:t>
            </a:r>
          </a:p>
        </p:txBody>
      </p:sp>
      <p:pic>
        <p:nvPicPr>
          <p:cNvPr id="6" name="Picture 5">
            <a:extLst>
              <a:ext uri="{FF2B5EF4-FFF2-40B4-BE49-F238E27FC236}">
                <a16:creationId xmlns:a16="http://schemas.microsoft.com/office/drawing/2014/main" id="{FADC9CD9-C3C7-E783-1115-DA03199EE9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914" y="1130328"/>
            <a:ext cx="1941286" cy="1941286"/>
          </a:xfrm>
          <a:prstGeom prst="rect">
            <a:avLst/>
          </a:prstGeom>
          <a:scene3d>
            <a:camera prst="orthographicFront">
              <a:rot lat="0" lon="0" rev="0"/>
            </a:camera>
            <a:lightRig rig="threePt" dir="t"/>
          </a:scene3d>
        </p:spPr>
      </p:pic>
      <p:sp>
        <p:nvSpPr>
          <p:cNvPr id="4" name="Textfeld 12">
            <a:extLst>
              <a:ext uri="{FF2B5EF4-FFF2-40B4-BE49-F238E27FC236}">
                <a16:creationId xmlns:a16="http://schemas.microsoft.com/office/drawing/2014/main" id="{70B1AE2C-656B-4657-1CD9-F3F917D30579}"/>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17045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a:t>Weitere Informationen, Lehrmittel und Übungen</a:t>
            </a:r>
            <a:br>
              <a:rPr lang="de-AT"/>
            </a:br>
            <a:r>
              <a:rPr lang="de-AT"/>
              <a:t>unter </a:t>
            </a:r>
            <a:r>
              <a:rPr lang="de-AT">
                <a:hlinkClick r:id="rId2"/>
              </a:rPr>
              <a:t>www.retrans.at</a:t>
            </a:r>
            <a:endParaRPr lang="de-AT"/>
          </a:p>
          <a:p>
            <a:r>
              <a:rPr lang="de-AT"/>
              <a:t>Kontakt: </a:t>
            </a:r>
            <a:r>
              <a:rPr lang="de-AT">
                <a:hlinkClick r:id="rId3"/>
              </a:rPr>
              <a:t>rewway@fh-steyr.at</a:t>
            </a:r>
            <a:r>
              <a:rPr lang="de-AT"/>
              <a:t> </a:t>
            </a:r>
          </a:p>
        </p:txBody>
      </p:sp>
    </p:spTree>
    <p:extLst>
      <p:ext uri="{BB962C8B-B14F-4D97-AF65-F5344CB8AC3E}">
        <p14:creationId xmlns:p14="http://schemas.microsoft.com/office/powerpoint/2010/main" val="3747806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1742A-3DC8-262F-DF35-5BCFB33E3021}"/>
              </a:ext>
            </a:extLst>
          </p:cNvPr>
          <p:cNvSpPr>
            <a:spLocks noGrp="1"/>
          </p:cNvSpPr>
          <p:nvPr>
            <p:ph idx="1"/>
          </p:nvPr>
        </p:nvSpPr>
        <p:spPr>
          <a:xfrm>
            <a:off x="651256" y="1614120"/>
            <a:ext cx="10515600" cy="4161038"/>
          </a:xfrm>
        </p:spPr>
        <p:txBody>
          <a:bodyPr>
            <a:normAutofit fontScale="25000" lnSpcReduction="20000"/>
          </a:bodyPr>
          <a:lstStyle/>
          <a:p>
            <a:pPr>
              <a:lnSpc>
                <a:spcPct val="120000"/>
              </a:lnSpc>
              <a:spcAft>
                <a:spcPts val="800"/>
              </a:spcAft>
            </a:pPr>
            <a:r>
              <a:rPr lang="de-AT" sz="4400" kern="100" dirty="0" err="1">
                <a:effectLst/>
                <a:ea typeface="Aptos" panose="020B0004020202020204" pitchFamily="34" charset="0"/>
              </a:rPr>
              <a:t>Dorhmann</a:t>
            </a:r>
            <a:r>
              <a:rPr lang="de-AT" sz="4400" kern="100" dirty="0">
                <a:effectLst/>
                <a:ea typeface="Aptos" panose="020B0004020202020204" pitchFamily="34" charset="0"/>
              </a:rPr>
              <a:t>, Klaus et. al. (2024): </a:t>
            </a:r>
            <a:r>
              <a:rPr lang="de-AT" sz="4400" kern="100" dirty="0" err="1">
                <a:effectLst/>
                <a:ea typeface="Aptos" panose="020B0004020202020204" pitchFamily="34" charset="0"/>
              </a:rPr>
              <a:t>Logistics</a:t>
            </a:r>
            <a:r>
              <a:rPr lang="de-AT" sz="4400" kern="100" dirty="0">
                <a:effectLst/>
                <a:ea typeface="Aptos" panose="020B0004020202020204" pitchFamily="34" charset="0"/>
              </a:rPr>
              <a:t> Trend Radar 7.0. </a:t>
            </a:r>
            <a:r>
              <a:rPr lang="en-US" sz="4400" kern="100" dirty="0">
                <a:effectLst/>
                <a:ea typeface="Aptos" panose="020B0004020202020204" pitchFamily="34" charset="0"/>
              </a:rPr>
              <a:t>DHL Group. In: https://www.dhl.com/de-en/home/innovation-in-logistics/logistics-trend-radar.html; </a:t>
            </a:r>
            <a:r>
              <a:rPr lang="en-US" sz="4400" kern="100" dirty="0" err="1">
                <a:effectLst/>
                <a:ea typeface="Aptos" panose="020B0004020202020204" pitchFamily="34" charset="0"/>
              </a:rPr>
              <a:t>Abruf</a:t>
            </a:r>
            <a:r>
              <a:rPr lang="en-US" sz="4400" kern="100" dirty="0">
                <a:effectLst/>
                <a:ea typeface="Aptos" panose="020B0004020202020204" pitchFamily="34" charset="0"/>
              </a:rPr>
              <a:t> 06.05.2025</a:t>
            </a:r>
            <a:endParaRPr lang="de-AT" sz="4400" kern="100" dirty="0">
              <a:effectLst/>
              <a:ea typeface="Aptos" panose="020B0004020202020204" pitchFamily="34" charset="0"/>
            </a:endParaRPr>
          </a:p>
          <a:p>
            <a:pPr>
              <a:lnSpc>
                <a:spcPct val="120000"/>
              </a:lnSpc>
              <a:spcAft>
                <a:spcPts val="800"/>
              </a:spcAft>
            </a:pPr>
            <a:r>
              <a:rPr lang="de-AT" sz="4400" kern="100" dirty="0">
                <a:effectLst/>
                <a:ea typeface="Aptos" panose="020B0004020202020204" pitchFamily="34" charset="0"/>
              </a:rPr>
              <a:t>Europäische Kommission (2011): Weißbuch - Fahrplan zu einem einheitlichen europäischen Verkehrsraum – Hin zu einem wettbewerbsorientierten und ressourcenschonenden Verkehrssystem</a:t>
            </a:r>
          </a:p>
          <a:p>
            <a:pPr>
              <a:lnSpc>
                <a:spcPct val="120000"/>
              </a:lnSpc>
              <a:spcAft>
                <a:spcPts val="800"/>
              </a:spcAft>
            </a:pPr>
            <a:r>
              <a:rPr lang="en-US" sz="4400" kern="100" dirty="0">
                <a:effectLst/>
                <a:ea typeface="Aptos" panose="020B0004020202020204" pitchFamily="34" charset="0"/>
              </a:rPr>
              <a:t>Fawcett, Stanley E. / Magnan, Greg (2001): What is Supply Chain Management? Separating the Rhetoric from the Reality, In: https://www.researchgate.net/profile/Stanley-Fawcett/publication/268287410_WHAT_IS_SUPPLY_CHAIN_MANAGEMENT_SEPARATING_THE_RHETORIC_FROM_THE_REALITY/links/54d4139a0cf25013d028f8de/WHAT-IS-SUPPLY-CHAIN-MANAGEMENT-SEPARATING-THE-RHETORIC-FROM-THE-REALITY.pdf; </a:t>
            </a:r>
            <a:r>
              <a:rPr lang="en-US" sz="4400" kern="100" dirty="0" err="1">
                <a:effectLst/>
                <a:ea typeface="Aptos" panose="020B0004020202020204" pitchFamily="34" charset="0"/>
              </a:rPr>
              <a:t>Abruf</a:t>
            </a:r>
            <a:r>
              <a:rPr lang="en-US" sz="4400" kern="100" dirty="0">
                <a:effectLst/>
                <a:ea typeface="Aptos" panose="020B0004020202020204" pitchFamily="34" charset="0"/>
              </a:rPr>
              <a:t> 30.04.2025</a:t>
            </a:r>
            <a:endParaRPr lang="de-AT" sz="4400" kern="100" dirty="0">
              <a:effectLst/>
              <a:ea typeface="Aptos" panose="020B0004020202020204" pitchFamily="34" charset="0"/>
            </a:endParaRPr>
          </a:p>
          <a:p>
            <a:pPr>
              <a:lnSpc>
                <a:spcPct val="120000"/>
              </a:lnSpc>
              <a:spcAft>
                <a:spcPts val="800"/>
              </a:spcAft>
            </a:pPr>
            <a:r>
              <a:rPr lang="de-AT" sz="4400" kern="100" dirty="0">
                <a:effectLst/>
                <a:ea typeface="Aptos" panose="020B0004020202020204" pitchFamily="34" charset="0"/>
              </a:rPr>
              <a:t>Fraunhofer IML (2025): https://www.iml.fraunhofer.de/de/abteilungen/b3/verkehrslogistik/alternative_antriebe.html; Abruf 06.05.2025</a:t>
            </a:r>
          </a:p>
          <a:p>
            <a:pPr>
              <a:lnSpc>
                <a:spcPct val="120000"/>
              </a:lnSpc>
              <a:spcAft>
                <a:spcPts val="800"/>
              </a:spcAft>
            </a:pPr>
            <a:r>
              <a:rPr lang="de-AT" sz="4400" kern="100" dirty="0"/>
              <a:t>Gerschberger, Markus et. al. (2025): </a:t>
            </a:r>
            <a:r>
              <a:rPr lang="en-US" sz="4400" kern="100" dirty="0"/>
              <a:t>Potential Future Pathways in the Battery Supply Chain – An Upper Austrian Perspective. ASCII Policy Brief. In:</a:t>
            </a:r>
            <a:r>
              <a:rPr lang="de-AT" sz="4400" kern="100" dirty="0"/>
              <a:t> https://ascii.ac.at/wp-content/uploads/2025_Automotive-Policy-Brief_final_0612.pdf; Abruf 01.07.2025</a:t>
            </a:r>
          </a:p>
          <a:p>
            <a:pPr>
              <a:lnSpc>
                <a:spcPct val="120000"/>
              </a:lnSpc>
              <a:spcAft>
                <a:spcPts val="800"/>
              </a:spcAft>
            </a:pPr>
            <a:r>
              <a:rPr lang="de-AT" sz="4400" kern="100" dirty="0">
                <a:effectLst/>
                <a:ea typeface="Aptos" panose="020B0004020202020204" pitchFamily="34" charset="0"/>
              </a:rPr>
              <a:t>IHK Niederrheinische Industrie und Handelskammer: </a:t>
            </a:r>
            <a:r>
              <a:rPr lang="de-AT" sz="4400" kern="100" dirty="0" err="1">
                <a:effectLst/>
                <a:ea typeface="Aptos" panose="020B0004020202020204" pitchFamily="34" charset="0"/>
              </a:rPr>
              <a:t>Incoterms</a:t>
            </a:r>
            <a:r>
              <a:rPr lang="de-AT" sz="4400" kern="100" dirty="0">
                <a:effectLst/>
                <a:ea typeface="Aptos" panose="020B0004020202020204" pitchFamily="34" charset="0"/>
              </a:rPr>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Tree>
    <p:extLst>
      <p:ext uri="{BB962C8B-B14F-4D97-AF65-F5344CB8AC3E}">
        <p14:creationId xmlns:p14="http://schemas.microsoft.com/office/powerpoint/2010/main" val="2461779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0FF7D-52C3-9FCB-6E9C-EFABDEFF3265}"/>
              </a:ext>
            </a:extLst>
          </p:cNvPr>
          <p:cNvSpPr>
            <a:spLocks noGrp="1"/>
          </p:cNvSpPr>
          <p:nvPr>
            <p:ph idx="1"/>
          </p:nvPr>
        </p:nvSpPr>
        <p:spPr>
          <a:xfrm>
            <a:off x="651255" y="1614119"/>
            <a:ext cx="10802807" cy="4517174"/>
          </a:xfrm>
        </p:spPr>
        <p:txBody>
          <a:bodyPr>
            <a:normAutofit fontScale="55000" lnSpcReduction="20000"/>
          </a:bodyPr>
          <a:lstStyle/>
          <a:p>
            <a:pPr>
              <a:lnSpc>
                <a:spcPct val="120000"/>
              </a:lnSpc>
              <a:spcAft>
                <a:spcPts val="800"/>
              </a:spcAft>
            </a:pPr>
            <a:r>
              <a:rPr lang="en-US" sz="2000" kern="100" dirty="0">
                <a:effectLst/>
                <a:ea typeface="Aptos" panose="020B0004020202020204" pitchFamily="34" charset="0"/>
              </a:rPr>
              <a:t>ITF (2023): ITF Transport Outlook 2023, OECD Publishing, Paris; on https://doi.org/10.1787/b6cc9ad5-en; </a:t>
            </a:r>
            <a:r>
              <a:rPr lang="en-US" sz="2000" kern="100" dirty="0" err="1">
                <a:effectLst/>
                <a:ea typeface="Aptos" panose="020B0004020202020204" pitchFamily="34" charset="0"/>
              </a:rPr>
              <a:t>Abruf</a:t>
            </a:r>
            <a:r>
              <a:rPr lang="en-US" sz="2000" kern="100" dirty="0">
                <a:effectLst/>
                <a:ea typeface="Aptos" panose="020B0004020202020204" pitchFamily="34" charset="0"/>
              </a:rPr>
              <a:t> 06.03.2025</a:t>
            </a:r>
          </a:p>
          <a:p>
            <a:pPr>
              <a:lnSpc>
                <a:spcPct val="120000"/>
              </a:lnSpc>
              <a:spcAft>
                <a:spcPts val="800"/>
              </a:spcAft>
            </a:pPr>
            <a:r>
              <a:rPr lang="en-US" sz="2000" kern="100" dirty="0" err="1">
                <a:effectLst/>
                <a:ea typeface="Aptos" panose="020B0004020202020204" pitchFamily="34" charset="0"/>
              </a:rPr>
              <a:t>Jobmatch</a:t>
            </a:r>
            <a:r>
              <a:rPr lang="en-US" sz="2000" kern="100" dirty="0">
                <a:effectLst/>
                <a:ea typeface="Aptos" panose="020B0004020202020204" pitchFamily="34" charset="0"/>
              </a:rPr>
              <a:t> (2024): https://jobmatch.me/blog/arbeitnehmer/logistik/autonomes-fahren-eine-gefahr-fuer-die-lkw-fahrer/; </a:t>
            </a:r>
            <a:r>
              <a:rPr lang="en-US" sz="2000" kern="100" dirty="0" err="1">
                <a:effectLst/>
                <a:ea typeface="Aptos" panose="020B0004020202020204" pitchFamily="34" charset="0"/>
              </a:rPr>
              <a:t>Abruf</a:t>
            </a:r>
            <a:r>
              <a:rPr lang="en-US" sz="2000" kern="100" dirty="0">
                <a:effectLst/>
                <a:ea typeface="Aptos" panose="020B0004020202020204" pitchFamily="34" charset="0"/>
              </a:rPr>
              <a:t> 03.07.2024</a:t>
            </a:r>
            <a:endParaRPr lang="de-AT" sz="2000" kern="100" dirty="0">
              <a:effectLst/>
              <a:ea typeface="Aptos" panose="020B0004020202020204" pitchFamily="34" charset="0"/>
            </a:endParaRPr>
          </a:p>
          <a:p>
            <a:pPr>
              <a:lnSpc>
                <a:spcPct val="120000"/>
              </a:lnSpc>
              <a:spcAft>
                <a:spcPts val="800"/>
              </a:spcAft>
            </a:pPr>
            <a:r>
              <a:rPr lang="de-AT" sz="2000" kern="100" dirty="0">
                <a:effectLst/>
                <a:ea typeface="Aptos" panose="020B0004020202020204" pitchFamily="34" charset="0"/>
              </a:rPr>
              <a:t>Koch, Susanne (2012): Logistik. Eine Einführung in Ökonomie und Nachhaltigkeit</a:t>
            </a:r>
          </a:p>
          <a:p>
            <a:pPr>
              <a:lnSpc>
                <a:spcPct val="120000"/>
              </a:lnSpc>
              <a:spcAft>
                <a:spcPts val="800"/>
              </a:spcAft>
            </a:pPr>
            <a:r>
              <a:rPr lang="de-DE" sz="2000" kern="100" dirty="0">
                <a:effectLst/>
                <a:ea typeface="Aptos" panose="020B0004020202020204" pitchFamily="34" charset="0"/>
              </a:rPr>
              <a:t>Kummer, Sebastian / Grün, Oskar / </a:t>
            </a:r>
            <a:r>
              <a:rPr lang="de-DE" sz="2000" kern="100" dirty="0" err="1">
                <a:effectLst/>
                <a:ea typeface="Aptos" panose="020B0004020202020204" pitchFamily="34" charset="0"/>
              </a:rPr>
              <a:t>Jammernegg</a:t>
            </a:r>
            <a:r>
              <a:rPr lang="de-DE" sz="2000" kern="100" dirty="0">
                <a:effectLst/>
                <a:ea typeface="Aptos" panose="020B0004020202020204" pitchFamily="34" charset="0"/>
              </a:rPr>
              <a:t>, Werner (4. Auflage 2019): Grundzüge der Beschaffung, Produktion und Logistik</a:t>
            </a:r>
            <a:endParaRPr lang="de-AT" sz="2000" kern="100" dirty="0">
              <a:effectLst/>
              <a:ea typeface="Aptos" panose="020B0004020202020204" pitchFamily="34" charset="0"/>
            </a:endParaRPr>
          </a:p>
          <a:p>
            <a:pPr>
              <a:lnSpc>
                <a:spcPct val="120000"/>
              </a:lnSpc>
              <a:spcAft>
                <a:spcPts val="800"/>
              </a:spcAft>
            </a:pPr>
            <a:r>
              <a:rPr lang="de-AT" sz="2000" kern="100" dirty="0" err="1">
                <a:effectLst/>
                <a:ea typeface="Aptos" panose="020B0004020202020204" pitchFamily="34" charset="0"/>
              </a:rPr>
              <a:t>Muchna</a:t>
            </a:r>
            <a:r>
              <a:rPr lang="de-AT" sz="2000" kern="100" dirty="0">
                <a:effectLst/>
                <a:ea typeface="Aptos" panose="020B0004020202020204" pitchFamily="34" charset="0"/>
              </a:rPr>
              <a:t>, Claus / Brandenburg, Hans/ Fottner, Johannes/ Gutermuth, Jens (2. Auflage 2021): Grundlagen der Logistik. Begriffe, Strukturen und Prozesse</a:t>
            </a:r>
          </a:p>
          <a:p>
            <a:pPr>
              <a:lnSpc>
                <a:spcPct val="120000"/>
              </a:lnSpc>
              <a:spcAft>
                <a:spcPts val="800"/>
              </a:spcAft>
            </a:pPr>
            <a:r>
              <a:rPr lang="de-AT" sz="2000" kern="100" dirty="0">
                <a:effectLst/>
                <a:ea typeface="Aptos" panose="020B0004020202020204" pitchFamily="34" charset="0"/>
              </a:rPr>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pPr>
              <a:lnSpc>
                <a:spcPct val="120000"/>
              </a:lnSpc>
              <a:spcAft>
                <a:spcPts val="800"/>
              </a:spcAft>
            </a:pPr>
            <a:r>
              <a:rPr lang="en-GB" sz="2000" kern="100" dirty="0" err="1">
                <a:effectLst/>
                <a:ea typeface="Aptos" panose="020B0004020202020204" pitchFamily="34" charset="0"/>
              </a:rPr>
              <a:t>Pazirandeh</a:t>
            </a:r>
            <a:r>
              <a:rPr lang="en-GB" sz="2000" kern="100" dirty="0">
                <a:effectLst/>
                <a:ea typeface="Aptos" panose="020B0004020202020204" pitchFamily="34" charset="0"/>
              </a:rPr>
              <a:t>, Ali / Jafari, Hamid (2013): Making sense of green logistics; In: International Journal of Productivity and Performance Management</a:t>
            </a:r>
            <a:endParaRPr lang="de-AT" sz="2000" kern="100" dirty="0">
              <a:effectLst/>
              <a:ea typeface="Aptos" panose="020B0004020202020204" pitchFamily="34" charset="0"/>
            </a:endParaRPr>
          </a:p>
          <a:p>
            <a:pPr>
              <a:lnSpc>
                <a:spcPct val="120000"/>
              </a:lnSpc>
              <a:spcAft>
                <a:spcPts val="800"/>
              </a:spcAft>
            </a:pPr>
            <a:r>
              <a:rPr lang="en-GB" sz="2000" kern="100" dirty="0">
                <a:effectLst/>
                <a:ea typeface="Aptos" panose="020B0004020202020204" pitchFamily="34" charset="0"/>
              </a:rPr>
              <a:t>Saroha, Rituraj (2014): Green logistics &amp; its significance in modern day systems; In: </a:t>
            </a:r>
            <a:r>
              <a:rPr lang="en-US" sz="2000" kern="100" dirty="0">
                <a:effectLst/>
                <a:ea typeface="Aptos" panose="020B0004020202020204" pitchFamily="34" charset="0"/>
              </a:rPr>
              <a:t>International Review of Applied Engineering Research</a:t>
            </a:r>
            <a:endParaRPr lang="de-AT" sz="2000" kern="100" dirty="0">
              <a:effectLst/>
              <a:ea typeface="Aptos" panose="020B0004020202020204" pitchFamily="34" charset="0"/>
            </a:endParaRPr>
          </a:p>
          <a:p>
            <a:pPr>
              <a:lnSpc>
                <a:spcPct val="120000"/>
              </a:lnSpc>
              <a:spcAft>
                <a:spcPts val="800"/>
              </a:spcAft>
            </a:pPr>
            <a:r>
              <a:rPr lang="de-AT" sz="2000" kern="100" dirty="0">
                <a:effectLst/>
                <a:ea typeface="Aptos" panose="020B0004020202020204" pitchFamily="34" charset="0"/>
              </a:rPr>
              <a:t>Schindler, Darius Oliver / Zimmermann, Yves Clément (2021): Internationales Handels- und Logistikrecht</a:t>
            </a:r>
          </a:p>
          <a:p>
            <a:pPr>
              <a:lnSpc>
                <a:spcPct val="120000"/>
              </a:lnSpc>
              <a:spcAft>
                <a:spcPts val="800"/>
              </a:spcAft>
            </a:pPr>
            <a:r>
              <a:rPr lang="de-AT" sz="2000" kern="100" dirty="0">
                <a:effectLst/>
                <a:ea typeface="Aptos" panose="020B0004020202020204" pitchFamily="34" charset="0"/>
              </a:rPr>
              <a:t>Schönwetter, Gerald (2023): Grundlagen des Logistikmanagements. Die Logistik als Kernfunktion der Realwirtschaft</a:t>
            </a:r>
          </a:p>
          <a:p>
            <a:pPr>
              <a:lnSpc>
                <a:spcPct val="107000"/>
              </a:lnSpc>
              <a:spcAft>
                <a:spcPts val="800"/>
              </a:spcAft>
            </a:pPr>
            <a:endParaRPr lang="de-AT" sz="1800" kern="100" dirty="0">
              <a:effectLst/>
              <a:ea typeface="Aptos" panose="020B0004020202020204" pitchFamily="34" charset="0"/>
            </a:endParaRPr>
          </a:p>
        </p:txBody>
      </p:sp>
    </p:spTree>
    <p:extLst>
      <p:ext uri="{BB962C8B-B14F-4D97-AF65-F5344CB8AC3E}">
        <p14:creationId xmlns:p14="http://schemas.microsoft.com/office/powerpoint/2010/main" val="764822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22421-226B-A808-0010-1EC1681DE1C2}"/>
              </a:ext>
            </a:extLst>
          </p:cNvPr>
          <p:cNvSpPr>
            <a:spLocks noGrp="1"/>
          </p:cNvSpPr>
          <p:nvPr>
            <p:ph idx="1"/>
          </p:nvPr>
        </p:nvSpPr>
        <p:spPr>
          <a:xfrm>
            <a:off x="651256" y="1509486"/>
            <a:ext cx="10515600" cy="4016038"/>
          </a:xfrm>
        </p:spPr>
        <p:txBody>
          <a:bodyPr>
            <a:noAutofit/>
          </a:bodyPr>
          <a:lstStyle/>
          <a:p>
            <a:pPr>
              <a:lnSpc>
                <a:spcPct val="100000"/>
              </a:lnSpc>
              <a:spcAft>
                <a:spcPts val="800"/>
              </a:spcAft>
            </a:pPr>
            <a:r>
              <a:rPr lang="de-AT" sz="1100" kern="100" dirty="0">
                <a:effectLst/>
                <a:ea typeface="Aptos" panose="020B0004020202020204" pitchFamily="34" charset="0"/>
              </a:rPr>
              <a:t>SEAFAR Unternehmenspräsentation (2024): </a:t>
            </a:r>
            <a:r>
              <a:rPr lang="de-AT" sz="1100" u="sng" kern="100" dirty="0">
                <a:solidFill>
                  <a:srgbClr val="467886"/>
                </a:solidFill>
                <a:effectLst/>
                <a:ea typeface="Aptos" panose="020B0004020202020204" pitchFamily="34" charset="0"/>
                <a:hlinkClick r:id="rId2"/>
              </a:rPr>
              <a:t>https://seafar.eu/de/</a:t>
            </a:r>
            <a:r>
              <a:rPr lang="de-AT" sz="1100" kern="100" dirty="0">
                <a:effectLst/>
                <a:ea typeface="Aptos" panose="020B0004020202020204" pitchFamily="34" charset="0"/>
              </a:rPr>
              <a:t> </a:t>
            </a:r>
          </a:p>
          <a:p>
            <a:pPr>
              <a:lnSpc>
                <a:spcPct val="100000"/>
              </a:lnSpc>
              <a:spcAft>
                <a:spcPts val="800"/>
              </a:spcAft>
            </a:pPr>
            <a:r>
              <a:rPr lang="en-US" sz="1100" kern="100" dirty="0" err="1">
                <a:effectLst/>
                <a:ea typeface="Aptos" panose="020B0004020202020204" pitchFamily="34" charset="0"/>
              </a:rPr>
              <a:t>Studyflix</a:t>
            </a:r>
            <a:r>
              <a:rPr lang="en-US" sz="1100" kern="100" dirty="0">
                <a:effectLst/>
                <a:ea typeface="Aptos" panose="020B0004020202020204" pitchFamily="34" charset="0"/>
              </a:rPr>
              <a:t> (2025): https://studyflix.de/wirtschaft/bullwhip-effekt-1523; </a:t>
            </a:r>
            <a:r>
              <a:rPr lang="en-US" sz="1100" kern="100" dirty="0" err="1">
                <a:effectLst/>
                <a:ea typeface="Aptos" panose="020B0004020202020204" pitchFamily="34" charset="0"/>
              </a:rPr>
              <a:t>Abruf</a:t>
            </a:r>
            <a:r>
              <a:rPr lang="en-US" sz="1100" kern="100" dirty="0">
                <a:effectLst/>
                <a:ea typeface="Aptos" panose="020B0004020202020204" pitchFamily="34" charset="0"/>
              </a:rPr>
              <a:t> 05.05.2025</a:t>
            </a:r>
            <a:endParaRPr lang="de-AT" sz="1100" kern="100" dirty="0">
              <a:effectLst/>
              <a:ea typeface="Aptos" panose="020B0004020202020204" pitchFamily="34" charset="0"/>
            </a:endParaRPr>
          </a:p>
          <a:p>
            <a:pPr>
              <a:lnSpc>
                <a:spcPct val="100000"/>
              </a:lnSpc>
              <a:spcAft>
                <a:spcPts val="800"/>
              </a:spcAft>
            </a:pPr>
            <a:r>
              <a:rPr lang="en-US" sz="1100" kern="100" dirty="0" err="1">
                <a:effectLst/>
                <a:ea typeface="Aptos" panose="020B0004020202020204" pitchFamily="34" charset="0"/>
              </a:rPr>
              <a:t>Studyflix</a:t>
            </a:r>
            <a:r>
              <a:rPr lang="en-US" sz="1100" kern="100" dirty="0">
                <a:effectLst/>
                <a:ea typeface="Aptos" panose="020B0004020202020204" pitchFamily="34" charset="0"/>
              </a:rPr>
              <a:t> (2025): https://studyflix.de/wirtschaft/globalisierung-7814; </a:t>
            </a:r>
            <a:r>
              <a:rPr lang="en-US" sz="1100" kern="100" dirty="0" err="1">
                <a:effectLst/>
                <a:ea typeface="Aptos" panose="020B0004020202020204" pitchFamily="34" charset="0"/>
              </a:rPr>
              <a:t>Abruf</a:t>
            </a:r>
            <a:r>
              <a:rPr lang="en-US" sz="1100" kern="100" dirty="0">
                <a:effectLst/>
                <a:ea typeface="Aptos" panose="020B0004020202020204" pitchFamily="34" charset="0"/>
              </a:rPr>
              <a:t> 05.05.2025</a:t>
            </a:r>
            <a:endParaRPr lang="de-AT" sz="1100" kern="100" dirty="0">
              <a:effectLst/>
              <a:ea typeface="Aptos" panose="020B0004020202020204" pitchFamily="34" charset="0"/>
            </a:endParaRPr>
          </a:p>
          <a:p>
            <a:pPr>
              <a:lnSpc>
                <a:spcPct val="100000"/>
              </a:lnSpc>
              <a:spcAft>
                <a:spcPts val="800"/>
              </a:spcAft>
            </a:pPr>
            <a:r>
              <a:rPr lang="en-US" sz="1100" kern="100" dirty="0" err="1">
                <a:effectLst/>
                <a:ea typeface="Aptos" panose="020B0004020202020204" pitchFamily="34" charset="0"/>
              </a:rPr>
              <a:t>Studyflix</a:t>
            </a:r>
            <a:r>
              <a:rPr lang="en-US" sz="1100" kern="100" dirty="0">
                <a:effectLst/>
                <a:ea typeface="Aptos" panose="020B0004020202020204" pitchFamily="34" charset="0"/>
              </a:rPr>
              <a:t> (2025): https://studyflix.de/wirtschaft/globalisierung-vor-und-nachteile-1909 , </a:t>
            </a:r>
            <a:r>
              <a:rPr lang="en-US" sz="1100" kern="100" dirty="0" err="1">
                <a:effectLst/>
                <a:ea typeface="Aptos" panose="020B0004020202020204" pitchFamily="34" charset="0"/>
              </a:rPr>
              <a:t>Abruf</a:t>
            </a:r>
            <a:r>
              <a:rPr lang="en-US" sz="1100" kern="100" dirty="0">
                <a:effectLst/>
                <a:ea typeface="Aptos" panose="020B0004020202020204" pitchFamily="34" charset="0"/>
              </a:rPr>
              <a:t> 05.05.2025</a:t>
            </a:r>
            <a:endParaRPr lang="de-AT" sz="1100" kern="100" dirty="0">
              <a:effectLst/>
              <a:ea typeface="Aptos" panose="020B0004020202020204" pitchFamily="34" charset="0"/>
            </a:endParaRPr>
          </a:p>
          <a:p>
            <a:pPr>
              <a:lnSpc>
                <a:spcPct val="100000"/>
              </a:lnSpc>
              <a:spcAft>
                <a:spcPts val="800"/>
              </a:spcAft>
            </a:pPr>
            <a:r>
              <a:rPr lang="de-DE" sz="1100" kern="100" dirty="0">
                <a:effectLst/>
                <a:ea typeface="Aptos" panose="020B0004020202020204" pitchFamily="34" charset="0"/>
              </a:rPr>
              <a:t>Ten Hompel, Michael / Schmidt, Thorsten (2003): Warehouse Management: Automatisierung und Organisation von Lager- und Kommissioniersystemen</a:t>
            </a:r>
            <a:endParaRPr lang="de-AT" sz="1100" kern="100" dirty="0">
              <a:effectLst/>
              <a:ea typeface="Aptos" panose="020B0004020202020204" pitchFamily="34" charset="0"/>
            </a:endParaRPr>
          </a:p>
          <a:p>
            <a:pPr>
              <a:lnSpc>
                <a:spcPct val="100000"/>
              </a:lnSpc>
              <a:spcAft>
                <a:spcPts val="800"/>
              </a:spcAft>
            </a:pPr>
            <a:r>
              <a:rPr lang="de-AT" sz="1100" kern="100" dirty="0">
                <a:effectLst/>
                <a:ea typeface="Aptos" panose="020B0004020202020204" pitchFamily="34" charset="0"/>
              </a:rPr>
              <a:t>Umweltbundesamt (2024): Klimaschutzbericht 2024. In: https://www.umweltbundesamt.at/fileadmin/site/publikationen/rep0913.pdf; Abruf 14.01.2025</a:t>
            </a:r>
          </a:p>
          <a:p>
            <a:pPr>
              <a:lnSpc>
                <a:spcPct val="100000"/>
              </a:lnSpc>
              <a:spcAft>
                <a:spcPts val="800"/>
              </a:spcAft>
            </a:pPr>
            <a:r>
              <a:rPr lang="de-AT" sz="1100" kern="100" dirty="0">
                <a:effectLst/>
                <a:ea typeface="Aptos" panose="020B0004020202020204" pitchFamily="34" charset="0"/>
              </a:rPr>
              <a:t>Wirtschaftslexikon Gabler (2025): https://wirtschaftslexikon.gabler.de/definition/logistik-40330, Abruf 07.01.2025</a:t>
            </a:r>
          </a:p>
          <a:p>
            <a:pPr>
              <a:lnSpc>
                <a:spcPct val="100000"/>
              </a:lnSpc>
              <a:spcAft>
                <a:spcPts val="800"/>
              </a:spcAft>
            </a:pPr>
            <a:r>
              <a:rPr lang="de-AT" sz="1100" kern="100" dirty="0">
                <a:effectLst/>
                <a:ea typeface="Aptos" panose="020B0004020202020204" pitchFamily="34" charset="0"/>
              </a:rPr>
              <a:t>Wirtschaftslexikon Gabler (2025): https://wirtschaftslexikon.gabler.de/definition/logistik-controlling-38772; Abruf 10.04.2025</a:t>
            </a:r>
          </a:p>
          <a:p>
            <a:pPr>
              <a:lnSpc>
                <a:spcPct val="100000"/>
              </a:lnSpc>
              <a:spcAft>
                <a:spcPts val="800"/>
              </a:spcAft>
            </a:pPr>
            <a:r>
              <a:rPr lang="de-AT" sz="1100" kern="100" dirty="0">
                <a:effectLst/>
                <a:ea typeface="Aptos" panose="020B0004020202020204" pitchFamily="34" charset="0"/>
              </a:rPr>
              <a:t>Wirtschaftslexikon Gabler (2025): https://wirtschaftslexikon.gabler.de/definition/logistik-40-54203; Abruf 06.05.2025</a:t>
            </a:r>
          </a:p>
          <a:p>
            <a:pPr>
              <a:lnSpc>
                <a:spcPct val="100000"/>
              </a:lnSpc>
              <a:spcAft>
                <a:spcPts val="800"/>
              </a:spcAft>
            </a:pPr>
            <a:r>
              <a:rPr lang="de-AT" sz="1100" kern="100" dirty="0">
                <a:effectLst/>
                <a:ea typeface="Aptos" panose="020B0004020202020204" pitchFamily="34" charset="0"/>
              </a:rPr>
              <a:t>WTO (2025): Die 20 größten Exportländer weltweit im Jahr 2024. In: Statista: https://de-statista-com.fhooe.idm.oclc.org/statistik/daten/studie/37013/umfrage/ranking-der-top-20-exportlaender-weltweit/; Abruf 05.05.2025</a:t>
            </a:r>
          </a:p>
        </p:txBody>
      </p:sp>
    </p:spTree>
    <p:extLst>
      <p:ext uri="{BB962C8B-B14F-4D97-AF65-F5344CB8AC3E}">
        <p14:creationId xmlns:p14="http://schemas.microsoft.com/office/powerpoint/2010/main" val="178154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EB75-3CF2-E6A2-AF81-ABD0234C1C41}"/>
              </a:ext>
            </a:extLst>
          </p:cNvPr>
          <p:cNvSpPr>
            <a:spLocks noGrp="1"/>
          </p:cNvSpPr>
          <p:nvPr>
            <p:ph type="title"/>
          </p:nvPr>
        </p:nvSpPr>
        <p:spPr/>
        <p:txBody>
          <a:bodyPr>
            <a:normAutofit/>
          </a:bodyPr>
          <a:lstStyle/>
          <a:p>
            <a:r>
              <a:rPr lang="de-AT" sz="2400"/>
              <a:t>Welche Rolle spielt Logistik in diesem Bild?</a:t>
            </a:r>
          </a:p>
        </p:txBody>
      </p:sp>
      <p:pic>
        <p:nvPicPr>
          <p:cNvPr id="4" name="Content Placeholder 1" descr="Obstabteilung in einem Supermarkt">
            <a:extLst>
              <a:ext uri="{FF2B5EF4-FFF2-40B4-BE49-F238E27FC236}">
                <a16:creationId xmlns:a16="http://schemas.microsoft.com/office/drawing/2014/main" id="{565E87F7-8F41-33AA-8F4A-EAA7F3505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590" y="1685925"/>
            <a:ext cx="6091207" cy="4035425"/>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p:nvSpPr>
        <p:spPr>
          <a:xfrm>
            <a:off x="839407" y="6523569"/>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Bilder: </a:t>
            </a:r>
            <a:r>
              <a:rPr lang="de-AT" sz="800" dirty="0" err="1">
                <a:latin typeface="Mangal Pro" panose="00000500000000000000" pitchFamily="2" charset="0"/>
                <a:cs typeface="Mangal Pro" panose="00000500000000000000" pitchFamily="2" charset="0"/>
              </a:rPr>
              <a:t>Flaticon</a:t>
            </a:r>
            <a:r>
              <a:rPr lang="de-AT" sz="800" dirty="0">
                <a:latin typeface="Mangal Pro" panose="00000500000000000000" pitchFamily="2" charset="0"/>
                <a:cs typeface="Mangal Pro" panose="00000500000000000000" pitchFamily="2" charset="0"/>
              </a:rPr>
              <a:t>, Pixabay</a:t>
            </a:r>
          </a:p>
        </p:txBody>
      </p:sp>
    </p:spTree>
    <p:extLst>
      <p:ext uri="{BB962C8B-B14F-4D97-AF65-F5344CB8AC3E}">
        <p14:creationId xmlns:p14="http://schemas.microsoft.com/office/powerpoint/2010/main" val="235118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0D84F06-8DC4-A507-5E71-EA158231AA41}"/>
              </a:ext>
            </a:extLst>
          </p:cNvPr>
          <p:cNvSpPr>
            <a:spLocks noGrp="1"/>
          </p:cNvSpPr>
          <p:nvPr>
            <p:ph idx="1"/>
          </p:nvPr>
        </p:nvSpPr>
        <p:spPr/>
        <p:txBody>
          <a:bodyPr/>
          <a:lstStyle/>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AT" sz="2000" b="0" i="0" u="none" strike="noStrike" kern="1200" cap="none" spc="0" normalizeH="0" baseline="0" noProof="0">
                <a:ln>
                  <a:noFill/>
                </a:ln>
                <a:effectLst/>
                <a:uLnTx/>
                <a:uFillTx/>
              </a:rPr>
              <a:t>Planung, Koordinierung, Durchführung und Überwachung von Warenflüssen sowie der damit verbundenen güterbezogenen Informationen</a:t>
            </a:r>
          </a:p>
          <a:p>
            <a:pPr>
              <a:lnSpc>
                <a:spcPct val="100000"/>
              </a:lnSpc>
              <a:spcBef>
                <a:spcPct val="20000"/>
              </a:spcBef>
              <a:buClr>
                <a:srgbClr val="002E60"/>
              </a:buClr>
              <a:buSzPct val="85000"/>
              <a:buFont typeface="Wingdings" panose="05000000000000000000" pitchFamily="2" charset="2"/>
              <a:buChar char="§"/>
              <a:defRPr/>
            </a:pPr>
            <a:endParaRPr kumimoji="0" lang="de-DE" sz="2000" b="1"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1" i="0" u="none" strike="noStrike" kern="1200" cap="none" spc="0" normalizeH="0" baseline="0" noProof="0">
                <a:ln>
                  <a:noFill/>
                </a:ln>
                <a:effectLst/>
                <a:uLnTx/>
                <a:uFillTx/>
              </a:rPr>
              <a:t>Sprachliche Wurzeln </a:t>
            </a:r>
            <a:br>
              <a:rPr kumimoji="0" lang="de-DE" sz="2000" b="1"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Griechisch: “Lego” (denken, Denkbar)</a:t>
            </a:r>
            <a:br>
              <a:rPr kumimoji="0" lang="de-DE" sz="2000" b="0"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Französisch: “</a:t>
            </a:r>
            <a:r>
              <a:rPr kumimoji="0" lang="de-DE" sz="2000" b="0" i="0" u="none" strike="noStrike" kern="1200" cap="none" spc="0" normalizeH="0" baseline="0" noProof="0" err="1">
                <a:ln>
                  <a:noFill/>
                </a:ln>
                <a:effectLst/>
                <a:uLnTx/>
                <a:uFillTx/>
              </a:rPr>
              <a:t>logement</a:t>
            </a:r>
            <a:r>
              <a:rPr kumimoji="0" lang="de-DE" sz="2000" b="0" i="0" u="none" strike="noStrike" kern="1200" cap="none" spc="0" normalizeH="0" baseline="0" noProof="0">
                <a:ln>
                  <a:noFill/>
                </a:ln>
                <a:effectLst/>
                <a:uLnTx/>
                <a:uFillTx/>
              </a:rPr>
              <a:t>”(Unterbringung)</a:t>
            </a:r>
          </a:p>
          <a:p>
            <a:pPr marR="0" lvl="0" algn="l" defTabSz="914400" rtl="0" eaLnBrk="1" fontAlgn="auto" latinLnBrk="0" hangingPunct="1">
              <a:lnSpc>
                <a:spcPct val="100000"/>
              </a:lnSpc>
              <a:spcBef>
                <a:spcPct val="20000"/>
              </a:spcBef>
              <a:spcAft>
                <a:spcPts val="0"/>
              </a:spcAft>
              <a:buClr>
                <a:srgbClr val="002E60"/>
              </a:buClr>
              <a:buSzPct val="85000"/>
              <a:buFont typeface="Wingdings" panose="05000000000000000000" pitchFamily="2" charset="2"/>
              <a:buChar char="§"/>
              <a:tabLst/>
              <a:defRPr/>
            </a:pPr>
            <a:endParaRPr kumimoji="0" lang="de-DE" sz="2000" b="0"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1" i="0" u="none" strike="noStrike" kern="1200" cap="none" spc="0" normalizeH="0" baseline="0" noProof="0">
                <a:ln>
                  <a:noFill/>
                </a:ln>
                <a:effectLst/>
                <a:uLnTx/>
                <a:uFillTx/>
              </a:rPr>
              <a:t>Ursprung im Militär</a:t>
            </a:r>
            <a:br>
              <a:rPr kumimoji="0" lang="de-DE" sz="2000" b="1"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dritte Kriegskunst neben Taktik und Strategie </a:t>
            </a: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endParaRPr kumimoji="0" lang="de-DE" sz="2000" b="0"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0" i="0" u="none" strike="noStrike" kern="1200" cap="none" spc="0" normalizeH="0" baseline="0" noProof="0">
                <a:ln>
                  <a:noFill/>
                </a:ln>
                <a:effectLst/>
                <a:uLnTx/>
                <a:uFillTx/>
              </a:rPr>
              <a:t>Nach dem </a:t>
            </a:r>
            <a:r>
              <a:rPr kumimoji="0" lang="de-DE" sz="2000" b="1" i="0" u="none" strike="noStrike" kern="1200" cap="none" spc="0" normalizeH="0" baseline="0" noProof="0">
                <a:ln>
                  <a:noFill/>
                </a:ln>
                <a:effectLst/>
                <a:uLnTx/>
                <a:uFillTx/>
              </a:rPr>
              <a:t>2. Weltkrieg </a:t>
            </a:r>
            <a:r>
              <a:rPr kumimoji="0" lang="de-DE" sz="2000" b="0" i="0" u="none" strike="noStrike" kern="1200" cap="none" spc="0" normalizeH="0" baseline="0" noProof="0">
                <a:ln>
                  <a:noFill/>
                </a:ln>
                <a:effectLst/>
                <a:uLnTx/>
                <a:uFillTx/>
              </a:rPr>
              <a:t>Übertragung in die Wirtschaft</a:t>
            </a:r>
          </a:p>
          <a:p>
            <a:endParaRPr lang="de-AT"/>
          </a:p>
        </p:txBody>
      </p:sp>
      <p:sp>
        <p:nvSpPr>
          <p:cNvPr id="3" name="Titel 2">
            <a:extLst>
              <a:ext uri="{FF2B5EF4-FFF2-40B4-BE49-F238E27FC236}">
                <a16:creationId xmlns:a16="http://schemas.microsoft.com/office/drawing/2014/main" id="{54536CB3-3BB5-33F5-667B-76813C1C12BD}"/>
              </a:ext>
            </a:extLst>
          </p:cNvPr>
          <p:cNvSpPr>
            <a:spLocks noGrp="1"/>
          </p:cNvSpPr>
          <p:nvPr>
            <p:ph type="title"/>
          </p:nvPr>
        </p:nvSpPr>
        <p:spPr/>
        <p:txBody>
          <a:bodyPr/>
          <a:lstStyle/>
          <a:p>
            <a:r>
              <a:rPr lang="de-AT"/>
              <a:t>Logistik – was ist das?</a:t>
            </a:r>
          </a:p>
        </p:txBody>
      </p:sp>
    </p:spTree>
    <p:extLst>
      <p:ext uri="{BB962C8B-B14F-4D97-AF65-F5344CB8AC3E}">
        <p14:creationId xmlns:p14="http://schemas.microsoft.com/office/powerpoint/2010/main" val="191368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CE294-EB43-713D-ACC2-EA6AEFE4992C}"/>
              </a:ext>
            </a:extLst>
          </p:cNvPr>
          <p:cNvSpPr>
            <a:spLocks noGrp="1"/>
          </p:cNvSpPr>
          <p:nvPr>
            <p:ph idx="1"/>
          </p:nvPr>
        </p:nvSpPr>
        <p:spPr/>
        <p:txBody>
          <a:bodyPr>
            <a:normAutofit fontScale="85000" lnSpcReduction="10000"/>
          </a:bodyPr>
          <a:lstStyle/>
          <a:p>
            <a:pPr>
              <a:lnSpc>
                <a:spcPct val="110000"/>
              </a:lnSpc>
            </a:pPr>
            <a:r>
              <a:rPr lang="de-AT" b="1"/>
              <a:t>Material- und Warenflussbezogene Dienstleistungsfunktion</a:t>
            </a:r>
            <a:br>
              <a:rPr lang="de-AT" b="1"/>
            </a:br>
            <a:r>
              <a:rPr lang="de-AT"/>
              <a:t>Transport, Lagerung, Umschlag</a:t>
            </a:r>
          </a:p>
          <a:p>
            <a:pPr>
              <a:lnSpc>
                <a:spcPct val="110000"/>
              </a:lnSpc>
            </a:pPr>
            <a:endParaRPr lang="de-AT"/>
          </a:p>
          <a:p>
            <a:pPr>
              <a:lnSpc>
                <a:spcPct val="110000"/>
              </a:lnSpc>
            </a:pPr>
            <a:r>
              <a:rPr lang="de-AT" b="1"/>
              <a:t>Koordinationsfunktion</a:t>
            </a:r>
            <a:r>
              <a:rPr lang="de-AT"/>
              <a:t> </a:t>
            </a:r>
            <a:br>
              <a:rPr lang="de-AT"/>
            </a:br>
            <a:r>
              <a:rPr lang="de-AT"/>
              <a:t>Koordinierung unternehmensweiter und unternehmensübergreifender Material- und Informationsflüsse</a:t>
            </a:r>
          </a:p>
          <a:p>
            <a:endParaRPr lang="de-AT"/>
          </a:p>
          <a:p>
            <a:pPr>
              <a:lnSpc>
                <a:spcPct val="110000"/>
              </a:lnSpc>
            </a:pPr>
            <a:r>
              <a:rPr lang="de-AT" b="1"/>
              <a:t>Flussorientierung</a:t>
            </a:r>
            <a:br>
              <a:rPr lang="de-AT" b="1"/>
            </a:br>
            <a:r>
              <a:rPr lang="de-AT"/>
              <a:t>Führungsfunktion wird immer wichtiger</a:t>
            </a:r>
          </a:p>
          <a:p>
            <a:pPr marL="0" indent="0">
              <a:lnSpc>
                <a:spcPct val="110000"/>
              </a:lnSpc>
              <a:buNone/>
            </a:pPr>
            <a:endParaRPr lang="de-AT"/>
          </a:p>
          <a:p>
            <a:pPr>
              <a:lnSpc>
                <a:spcPct val="110000"/>
              </a:lnSpc>
            </a:pPr>
            <a:r>
              <a:rPr lang="de-AT" b="1"/>
              <a:t>Supply Chain Management</a:t>
            </a:r>
            <a:br>
              <a:rPr lang="de-AT" b="1"/>
            </a:br>
            <a:r>
              <a:rPr lang="de-AT" sz="2000"/>
              <a:t>Betrachtung der gesamten Wertschöpfungskette</a:t>
            </a:r>
            <a:endParaRPr lang="de-AT"/>
          </a:p>
          <a:p>
            <a:endParaRPr lang="de-AT"/>
          </a:p>
        </p:txBody>
      </p:sp>
      <p:sp>
        <p:nvSpPr>
          <p:cNvPr id="3" name="Title 2">
            <a:extLst>
              <a:ext uri="{FF2B5EF4-FFF2-40B4-BE49-F238E27FC236}">
                <a16:creationId xmlns:a16="http://schemas.microsoft.com/office/drawing/2014/main" id="{43FBA9DE-63B9-472B-9F22-E80E57F6D614}"/>
              </a:ext>
            </a:extLst>
          </p:cNvPr>
          <p:cNvSpPr>
            <a:spLocks noGrp="1"/>
          </p:cNvSpPr>
          <p:nvPr>
            <p:ph type="title"/>
          </p:nvPr>
        </p:nvSpPr>
        <p:spPr/>
        <p:txBody>
          <a:bodyPr/>
          <a:lstStyle/>
          <a:p>
            <a:r>
              <a:rPr lang="de-AT"/>
              <a:t>Sichtweisen der Logistik</a:t>
            </a:r>
          </a:p>
        </p:txBody>
      </p:sp>
    </p:spTree>
    <p:extLst>
      <p:ext uri="{BB962C8B-B14F-4D97-AF65-F5344CB8AC3E}">
        <p14:creationId xmlns:p14="http://schemas.microsoft.com/office/powerpoint/2010/main" val="148890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549F2-240A-D5DC-DCDF-BDE443729F57}"/>
              </a:ext>
            </a:extLst>
          </p:cNvPr>
          <p:cNvSpPr>
            <a:spLocks noGrp="1"/>
          </p:cNvSpPr>
          <p:nvPr>
            <p:ph idx="1"/>
          </p:nvPr>
        </p:nvSpPr>
        <p:spPr/>
        <p:txBody>
          <a:bodyPr/>
          <a:lstStyle/>
          <a:p>
            <a:pPr marL="0" indent="0">
              <a:buNone/>
            </a:pPr>
            <a:r>
              <a:rPr lang="de-AT" dirty="0"/>
              <a:t>Die richtigen Produkte….</a:t>
            </a:r>
          </a:p>
          <a:p>
            <a:r>
              <a:rPr lang="de-AT" dirty="0"/>
              <a:t>in der richtigen Menge</a:t>
            </a:r>
          </a:p>
          <a:p>
            <a:r>
              <a:rPr lang="de-AT" dirty="0"/>
              <a:t>in der richtigen Qualität</a:t>
            </a:r>
          </a:p>
          <a:p>
            <a:r>
              <a:rPr lang="de-AT" dirty="0"/>
              <a:t>ohne Schäden</a:t>
            </a:r>
          </a:p>
          <a:p>
            <a:r>
              <a:rPr lang="de-AT" dirty="0"/>
              <a:t>zur richtigen Zeit</a:t>
            </a:r>
          </a:p>
          <a:p>
            <a:r>
              <a:rPr lang="de-AT" dirty="0"/>
              <a:t>am richtigen Ort</a:t>
            </a:r>
          </a:p>
          <a:p>
            <a:r>
              <a:rPr lang="de-AT" dirty="0"/>
              <a:t>zum richtigen Preis</a:t>
            </a:r>
          </a:p>
          <a:p>
            <a:pPr marL="0" indent="0">
              <a:buNone/>
            </a:pPr>
            <a:r>
              <a:rPr lang="de-AT" dirty="0"/>
              <a:t>….für die Kund:innen verfügbar machen</a:t>
            </a:r>
          </a:p>
        </p:txBody>
      </p:sp>
      <p:sp>
        <p:nvSpPr>
          <p:cNvPr id="3" name="Title 2">
            <a:extLst>
              <a:ext uri="{FF2B5EF4-FFF2-40B4-BE49-F238E27FC236}">
                <a16:creationId xmlns:a16="http://schemas.microsoft.com/office/drawing/2014/main" id="{A13ADD9E-F678-E410-8891-57BC26ECCD9A}"/>
              </a:ext>
            </a:extLst>
          </p:cNvPr>
          <p:cNvSpPr>
            <a:spLocks noGrp="1"/>
          </p:cNvSpPr>
          <p:nvPr>
            <p:ph type="title"/>
          </p:nvPr>
        </p:nvSpPr>
        <p:spPr/>
        <p:txBody>
          <a:bodyPr/>
          <a:lstStyle/>
          <a:p>
            <a:r>
              <a:rPr lang="de-AT"/>
              <a:t>Aufgaben der Logistik</a:t>
            </a:r>
          </a:p>
        </p:txBody>
      </p:sp>
      <p:pic>
        <p:nvPicPr>
          <p:cNvPr id="4" name="Picture 3">
            <a:extLst>
              <a:ext uri="{FF2B5EF4-FFF2-40B4-BE49-F238E27FC236}">
                <a16:creationId xmlns:a16="http://schemas.microsoft.com/office/drawing/2014/main" id="{A7FAAD1A-CF33-9391-33EC-DEC0A2A783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50" y="1433484"/>
            <a:ext cx="5644773" cy="3991031"/>
          </a:xfrm>
          <a:prstGeom prst="rect">
            <a:avLst/>
          </a:prstGeom>
        </p:spPr>
      </p:pic>
      <p:sp>
        <p:nvSpPr>
          <p:cNvPr id="5" name="Textfeld 12">
            <a:extLst>
              <a:ext uri="{FF2B5EF4-FFF2-40B4-BE49-F238E27FC236}">
                <a16:creationId xmlns:a16="http://schemas.microsoft.com/office/drawing/2014/main" id="{2EF64569-A971-BBC1-412F-E02E5A69F2B8}"/>
              </a:ext>
            </a:extLst>
          </p:cNvPr>
          <p:cNvSpPr txBox="1"/>
          <p:nvPr/>
        </p:nvSpPr>
        <p:spPr>
          <a:xfrm>
            <a:off x="884803" y="6530053"/>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Pixabay</a:t>
            </a:r>
          </a:p>
        </p:txBody>
      </p:sp>
    </p:spTree>
    <p:extLst>
      <p:ext uri="{BB962C8B-B14F-4D97-AF65-F5344CB8AC3E}">
        <p14:creationId xmlns:p14="http://schemas.microsoft.com/office/powerpoint/2010/main" val="1935171327"/>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13257</Words>
  <Application>Microsoft Office PowerPoint</Application>
  <PresentationFormat>Widescreen</PresentationFormat>
  <Paragraphs>1080</Paragraphs>
  <Slides>58</Slides>
  <Notes>54</Notes>
  <HiddenSlides>0</HiddenSlides>
  <MMClips>1</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vt:lpstr>
      <vt:lpstr>Grundlagen der Logistik</vt:lpstr>
      <vt:lpstr>PowerPoint Presentation</vt:lpstr>
      <vt:lpstr>PowerPoint Presentation</vt:lpstr>
      <vt:lpstr>PowerPoint Presentation</vt:lpstr>
      <vt:lpstr>PowerPoint Presentation</vt:lpstr>
      <vt:lpstr>Welche Rolle spielt Logistik in diesem Bild?</vt:lpstr>
      <vt:lpstr>Logistik – was ist das?</vt:lpstr>
      <vt:lpstr>Sichtweisen der Logistik</vt:lpstr>
      <vt:lpstr>Aufgaben der Logistik</vt:lpstr>
      <vt:lpstr>Transportauftrag Ei</vt:lpstr>
      <vt:lpstr>Orientierung am Materialstrom</vt:lpstr>
      <vt:lpstr>Beschaffungslogistik</vt:lpstr>
      <vt:lpstr>Produktionslogistik</vt:lpstr>
      <vt:lpstr>Distributionslogistik</vt:lpstr>
      <vt:lpstr>Intralogistik</vt:lpstr>
      <vt:lpstr>Entsorgungslogistik</vt:lpstr>
      <vt:lpstr>Branchenlogistik</vt:lpstr>
      <vt:lpstr>Von der Bühne bis zur Notaufnahme - Logistik in besonderen Einsatzfeldern</vt:lpstr>
      <vt:lpstr>TUL-Prozesse</vt:lpstr>
      <vt:lpstr>Logistikcontrolling</vt:lpstr>
      <vt:lpstr>Logistik und Finanzen</vt:lpstr>
      <vt:lpstr>Transportrecht</vt:lpstr>
      <vt:lpstr>Transportrecht: Incoterms I</vt:lpstr>
      <vt:lpstr>Transportrecht: Incoterms II</vt:lpstr>
      <vt:lpstr>PowerPoint Presentation</vt:lpstr>
      <vt:lpstr>Entwicklungsstufen der Logistik</vt:lpstr>
      <vt:lpstr>Supply Chain Management</vt:lpstr>
      <vt:lpstr>Globale Lieferketten</vt:lpstr>
      <vt:lpstr>Der Weg eines Smartphones</vt:lpstr>
      <vt:lpstr>Was ist Globalisierung?</vt:lpstr>
      <vt:lpstr>Globalisierung: Vor &amp; Nachteile</vt:lpstr>
      <vt:lpstr>Video Globalisierung</vt:lpstr>
      <vt:lpstr>Die größten Warenexporteure</vt:lpstr>
      <vt:lpstr>Beispiel: Lieferketten von Lithium-Ionen Batterien</vt:lpstr>
      <vt:lpstr>Der Bullwhip-Effekt</vt:lpstr>
      <vt:lpstr>Podcast „Die Reise des Klopapiers“</vt:lpstr>
      <vt:lpstr>PowerPoint Presentation</vt:lpstr>
      <vt:lpstr>Nachhaltigkeit und Green Logistics</vt:lpstr>
      <vt:lpstr>Die 3 Säulen der Nachhaltigkeit</vt:lpstr>
      <vt:lpstr>Die 3 Säulen der Nachhaltigkeit</vt:lpstr>
      <vt:lpstr>Auswirkungen des Logistik- und Transportsektors</vt:lpstr>
      <vt:lpstr>Emissionen auf Basis der Sektoren in Österreich</vt:lpstr>
      <vt:lpstr>Straßenverkehr als Hauptverursacher</vt:lpstr>
      <vt:lpstr>Nachhaltiger Gütertransport – warum und wie?</vt:lpstr>
      <vt:lpstr>PowerPoint Presentation</vt:lpstr>
      <vt:lpstr>Brainstorming: Trends in der Logistik?</vt:lpstr>
      <vt:lpstr>DHL Trendradar</vt:lpstr>
      <vt:lpstr>Nachhaltigkeit in der Logistik</vt:lpstr>
      <vt:lpstr>Alternative Antriebssysteme</vt:lpstr>
      <vt:lpstr>Digitalisierung</vt:lpstr>
      <vt:lpstr>Innovation: Autonome Schiffe</vt:lpstr>
      <vt:lpstr>Video: Transport im Wandel</vt:lpstr>
      <vt:lpstr>Autonomer LKW</vt:lpstr>
      <vt:lpstr>Danke für eure Aufmerksamkeit!</vt:lpstr>
      <vt:lpstr>Hinweis zu Copyright und KI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55</cp:revision>
  <dcterms:created xsi:type="dcterms:W3CDTF">2025-03-13T09:51:24Z</dcterms:created>
  <dcterms:modified xsi:type="dcterms:W3CDTF">2026-02-05T10:39:55Z</dcterms:modified>
</cp:coreProperties>
</file>