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353" r:id="rId3"/>
    <p:sldId id="637" r:id="rId4"/>
    <p:sldId id="266" r:id="rId5"/>
    <p:sldId id="261" r:id="rId6"/>
    <p:sldId id="263" r:id="rId7"/>
    <p:sldId id="595" r:id="rId8"/>
    <p:sldId id="598" r:id="rId9"/>
    <p:sldId id="636" r:id="rId10"/>
    <p:sldId id="620" r:id="rId11"/>
    <p:sldId id="2331" r:id="rId12"/>
    <p:sldId id="2332" r:id="rId13"/>
    <p:sldId id="2333" r:id="rId14"/>
    <p:sldId id="2335" r:id="rId15"/>
    <p:sldId id="2334" r:id="rId16"/>
    <p:sldId id="2336" r:id="rId17"/>
    <p:sldId id="2329" r:id="rId18"/>
    <p:sldId id="2337" r:id="rId19"/>
    <p:sldId id="2348" r:id="rId20"/>
    <p:sldId id="2349" r:id="rId21"/>
    <p:sldId id="2350" r:id="rId22"/>
    <p:sldId id="2351" r:id="rId23"/>
    <p:sldId id="2328" r:id="rId24"/>
    <p:sldId id="264"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5F4BC6C-E5B3-4B92-ACC0-2D10F83947A6}">
          <p14:sldIdLst>
            <p14:sldId id="256"/>
            <p14:sldId id="2353"/>
            <p14:sldId id="637"/>
            <p14:sldId id="266"/>
            <p14:sldId id="261"/>
            <p14:sldId id="263"/>
            <p14:sldId id="595"/>
            <p14:sldId id="598"/>
            <p14:sldId id="636"/>
            <p14:sldId id="620"/>
            <p14:sldId id="2331"/>
            <p14:sldId id="2332"/>
            <p14:sldId id="2333"/>
            <p14:sldId id="2335"/>
            <p14:sldId id="2334"/>
            <p14:sldId id="2336"/>
            <p14:sldId id="2329"/>
            <p14:sldId id="2337"/>
            <p14:sldId id="2348"/>
            <p14:sldId id="2349"/>
            <p14:sldId id="2350"/>
            <p14:sldId id="2351"/>
            <p14:sldId id="2328"/>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2A20F-3FD5-4138-99A3-4A2344338763}" v="10" dt="2026-02-10T10:06:24.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05" autoAdjust="0"/>
  </p:normalViewPr>
  <p:slideViewPr>
    <p:cSldViewPr snapToGrid="0">
      <p:cViewPr varScale="1">
        <p:scale>
          <a:sx n="80" d="100"/>
          <a:sy n="80" d="100"/>
        </p:scale>
        <p:origin x="167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scher, Manuel" userId="1553f20b-e822-4ecd-b8fa-a18c9f35ad33" providerId="ADAL" clId="{04CA3C35-EC3F-4712-B0B9-3731CCE344EA}"/>
    <pc:docChg chg="undo redo custSel addSld delSld modSld sldOrd delSection modSection">
      <pc:chgData name="Tuscher, Manuel" userId="1553f20b-e822-4ecd-b8fa-a18c9f35ad33" providerId="ADAL" clId="{04CA3C35-EC3F-4712-B0B9-3731CCE344EA}" dt="2026-02-04T15:11:20.896" v="2237" actId="20577"/>
      <pc:docMkLst>
        <pc:docMk/>
      </pc:docMkLst>
      <pc:sldChg chg="ord">
        <pc:chgData name="Tuscher, Manuel" userId="1553f20b-e822-4ecd-b8fa-a18c9f35ad33" providerId="ADAL" clId="{04CA3C35-EC3F-4712-B0B9-3731CCE344EA}" dt="2026-02-03T22:38:56.636" v="817"/>
        <pc:sldMkLst>
          <pc:docMk/>
          <pc:sldMk cId="2743143483" sldId="256"/>
        </pc:sldMkLst>
      </pc:sldChg>
      <pc:sldChg chg="ord">
        <pc:chgData name="Tuscher, Manuel" userId="1553f20b-e822-4ecd-b8fa-a18c9f35ad33" providerId="ADAL" clId="{04CA3C35-EC3F-4712-B0B9-3731CCE344EA}" dt="2026-02-03T22:38:56.636" v="817"/>
        <pc:sldMkLst>
          <pc:docMk/>
          <pc:sldMk cId="3909802189" sldId="261"/>
        </pc:sldMkLst>
      </pc:sldChg>
      <pc:sldChg chg="modSp mod ord">
        <pc:chgData name="Tuscher, Manuel" userId="1553f20b-e822-4ecd-b8fa-a18c9f35ad33" providerId="ADAL" clId="{04CA3C35-EC3F-4712-B0B9-3731CCE344EA}" dt="2026-02-04T12:22:01.217" v="1638" actId="20577"/>
        <pc:sldMkLst>
          <pc:docMk/>
          <pc:sldMk cId="1315166690" sldId="263"/>
        </pc:sldMkLst>
        <pc:graphicFrameChg chg="modGraphic">
          <ac:chgData name="Tuscher, Manuel" userId="1553f20b-e822-4ecd-b8fa-a18c9f35ad33" providerId="ADAL" clId="{04CA3C35-EC3F-4712-B0B9-3731CCE344EA}" dt="2026-02-04T12:22:01.217" v="1638" actId="20577"/>
          <ac:graphicFrameMkLst>
            <pc:docMk/>
            <pc:sldMk cId="1315166690" sldId="263"/>
            <ac:graphicFrameMk id="2" creationId="{52D15790-55E8-1643-F2D6-FD4473D2074B}"/>
          </ac:graphicFrameMkLst>
        </pc:graphicFrameChg>
      </pc:sldChg>
      <pc:sldChg chg="modSp add mod ord">
        <pc:chgData name="Tuscher, Manuel" userId="1553f20b-e822-4ecd-b8fa-a18c9f35ad33" providerId="ADAL" clId="{04CA3C35-EC3F-4712-B0B9-3731CCE344EA}" dt="2026-02-04T12:09:32.475" v="1631" actId="114"/>
        <pc:sldMkLst>
          <pc:docMk/>
          <pc:sldMk cId="909763464" sldId="264"/>
        </pc:sldMkLst>
        <pc:spChg chg="mod">
          <ac:chgData name="Tuscher, Manuel" userId="1553f20b-e822-4ecd-b8fa-a18c9f35ad33" providerId="ADAL" clId="{04CA3C35-EC3F-4712-B0B9-3731CCE344EA}" dt="2026-02-04T12:09:32.475" v="1631" actId="114"/>
          <ac:spMkLst>
            <pc:docMk/>
            <pc:sldMk cId="909763464" sldId="264"/>
            <ac:spMk id="5" creationId="{67EE779F-3CF6-EFC6-C726-234F5101B475}"/>
          </ac:spMkLst>
        </pc:spChg>
      </pc:sldChg>
      <pc:sldChg chg="ord">
        <pc:chgData name="Tuscher, Manuel" userId="1553f20b-e822-4ecd-b8fa-a18c9f35ad33" providerId="ADAL" clId="{04CA3C35-EC3F-4712-B0B9-3731CCE344EA}" dt="2026-02-03T22:38:56.636" v="817"/>
        <pc:sldMkLst>
          <pc:docMk/>
          <pc:sldMk cId="2985412688" sldId="266"/>
        </pc:sldMkLst>
      </pc:sldChg>
      <pc:sldChg chg="addSp delSp modSp add mod ord modNotesTx">
        <pc:chgData name="Tuscher, Manuel" userId="1553f20b-e822-4ecd-b8fa-a18c9f35ad33" providerId="ADAL" clId="{04CA3C35-EC3F-4712-B0B9-3731CCE344EA}" dt="2026-02-04T12:24:47.253" v="1739"/>
        <pc:sldMkLst>
          <pc:docMk/>
          <pc:sldMk cId="2033712204" sldId="595"/>
        </pc:sldMkLst>
        <pc:spChg chg="mod">
          <ac:chgData name="Tuscher, Manuel" userId="1553f20b-e822-4ecd-b8fa-a18c9f35ad33" providerId="ADAL" clId="{04CA3C35-EC3F-4712-B0B9-3731CCE344EA}" dt="2026-02-04T08:37:46.577" v="1395" actId="108"/>
          <ac:spMkLst>
            <pc:docMk/>
            <pc:sldMk cId="2033712204" sldId="595"/>
            <ac:spMk id="2" creationId="{00000000-0000-0000-0000-000000000000}"/>
          </ac:spMkLst>
        </pc:spChg>
        <pc:spChg chg="mod">
          <ac:chgData name="Tuscher, Manuel" userId="1553f20b-e822-4ecd-b8fa-a18c9f35ad33" providerId="ADAL" clId="{04CA3C35-EC3F-4712-B0B9-3731CCE344EA}" dt="2026-02-04T08:41:51.988" v="1485" actId="27636"/>
          <ac:spMkLst>
            <pc:docMk/>
            <pc:sldMk cId="2033712204" sldId="595"/>
            <ac:spMk id="3" creationId="{00000000-0000-0000-0000-000000000000}"/>
          </ac:spMkLst>
        </pc:spChg>
        <pc:picChg chg="add del mod">
          <ac:chgData name="Tuscher, Manuel" userId="1553f20b-e822-4ecd-b8fa-a18c9f35ad33" providerId="ADAL" clId="{04CA3C35-EC3F-4712-B0B9-3731CCE344EA}" dt="2026-02-04T08:42:26.029" v="1491" actId="1076"/>
          <ac:picMkLst>
            <pc:docMk/>
            <pc:sldMk cId="2033712204" sldId="595"/>
            <ac:picMk id="1026" creationId="{6A36E3AC-335B-3CB3-C4C7-D50C01E8672E}"/>
          </ac:picMkLst>
        </pc:picChg>
      </pc:sldChg>
      <pc:sldChg chg="modSp mod ord">
        <pc:chgData name="Tuscher, Manuel" userId="1553f20b-e822-4ecd-b8fa-a18c9f35ad33" providerId="ADAL" clId="{04CA3C35-EC3F-4712-B0B9-3731CCE344EA}" dt="2026-02-04T12:24:38.045" v="1737" actId="20577"/>
        <pc:sldMkLst>
          <pc:docMk/>
          <pc:sldMk cId="1991653533" sldId="598"/>
        </pc:sldMkLst>
        <pc:spChg chg="mod">
          <ac:chgData name="Tuscher, Manuel" userId="1553f20b-e822-4ecd-b8fa-a18c9f35ad33" providerId="ADAL" clId="{04CA3C35-EC3F-4712-B0B9-3731CCE344EA}" dt="2026-02-04T12:24:38.045" v="1737" actId="20577"/>
          <ac:spMkLst>
            <pc:docMk/>
            <pc:sldMk cId="1991653533" sldId="598"/>
            <ac:spMk id="2" creationId="{00000000-0000-0000-0000-000000000000}"/>
          </ac:spMkLst>
        </pc:spChg>
        <pc:spChg chg="mod">
          <ac:chgData name="Tuscher, Manuel" userId="1553f20b-e822-4ecd-b8fa-a18c9f35ad33" providerId="ADAL" clId="{04CA3C35-EC3F-4712-B0B9-3731CCE344EA}" dt="2026-02-04T12:23:53.753" v="1729" actId="20577"/>
          <ac:spMkLst>
            <pc:docMk/>
            <pc:sldMk cId="1991653533" sldId="598"/>
            <ac:spMk id="3" creationId="{00000000-0000-0000-0000-000000000000}"/>
          </ac:spMkLst>
        </pc:spChg>
        <pc:spChg chg="mod">
          <ac:chgData name="Tuscher, Manuel" userId="1553f20b-e822-4ecd-b8fa-a18c9f35ad33" providerId="ADAL" clId="{04CA3C35-EC3F-4712-B0B9-3731CCE344EA}" dt="2026-02-04T12:23:07.100" v="1660" actId="1037"/>
          <ac:spMkLst>
            <pc:docMk/>
            <pc:sldMk cId="1991653533" sldId="598"/>
            <ac:spMk id="13" creationId="{00000000-0000-0000-0000-000000000000}"/>
          </ac:spMkLst>
        </pc:spChg>
        <pc:graphicFrameChg chg="mod modGraphic">
          <ac:chgData name="Tuscher, Manuel" userId="1553f20b-e822-4ecd-b8fa-a18c9f35ad33" providerId="ADAL" clId="{04CA3C35-EC3F-4712-B0B9-3731CCE344EA}" dt="2026-02-04T12:22:44.658" v="1647" actId="14100"/>
          <ac:graphicFrameMkLst>
            <pc:docMk/>
            <pc:sldMk cId="1991653533" sldId="598"/>
            <ac:graphicFrameMk id="6" creationId="{00000000-0000-0000-0000-000000000000}"/>
          </ac:graphicFrameMkLst>
        </pc:graphicFrameChg>
      </pc:sldChg>
      <pc:sldChg chg="modSp mod ord">
        <pc:chgData name="Tuscher, Manuel" userId="1553f20b-e822-4ecd-b8fa-a18c9f35ad33" providerId="ADAL" clId="{04CA3C35-EC3F-4712-B0B9-3731CCE344EA}" dt="2026-02-04T12:22:05.827" v="1640" actId="20577"/>
        <pc:sldMkLst>
          <pc:docMk/>
          <pc:sldMk cId="2412738323" sldId="620"/>
        </pc:sldMkLst>
        <pc:graphicFrameChg chg="modGraphic">
          <ac:chgData name="Tuscher, Manuel" userId="1553f20b-e822-4ecd-b8fa-a18c9f35ad33" providerId="ADAL" clId="{04CA3C35-EC3F-4712-B0B9-3731CCE344EA}" dt="2026-02-04T12:22:05.827" v="1640" actId="20577"/>
          <ac:graphicFrameMkLst>
            <pc:docMk/>
            <pc:sldMk cId="2412738323" sldId="620"/>
            <ac:graphicFrameMk id="2" creationId="{D8617582-A031-7C92-3B86-61FE742B8886}"/>
          </ac:graphicFrameMkLst>
        </pc:graphicFrameChg>
      </pc:sldChg>
      <pc:sldChg chg="modSp mod ord">
        <pc:chgData name="Tuscher, Manuel" userId="1553f20b-e822-4ecd-b8fa-a18c9f35ad33" providerId="ADAL" clId="{04CA3C35-EC3F-4712-B0B9-3731CCE344EA}" dt="2026-02-04T12:27:16.404" v="1861" actId="20577"/>
        <pc:sldMkLst>
          <pc:docMk/>
          <pc:sldMk cId="2619002790" sldId="636"/>
        </pc:sldMkLst>
        <pc:spChg chg="mod">
          <ac:chgData name="Tuscher, Manuel" userId="1553f20b-e822-4ecd-b8fa-a18c9f35ad33" providerId="ADAL" clId="{04CA3C35-EC3F-4712-B0B9-3731CCE344EA}" dt="2026-02-04T12:25:12.775" v="1779" actId="6549"/>
          <ac:spMkLst>
            <pc:docMk/>
            <pc:sldMk cId="2619002790" sldId="636"/>
            <ac:spMk id="2" creationId="{00000000-0000-0000-0000-000000000000}"/>
          </ac:spMkLst>
        </pc:spChg>
        <pc:spChg chg="mod">
          <ac:chgData name="Tuscher, Manuel" userId="1553f20b-e822-4ecd-b8fa-a18c9f35ad33" providerId="ADAL" clId="{04CA3C35-EC3F-4712-B0B9-3731CCE344EA}" dt="2026-02-04T12:27:16.404" v="1861" actId="20577"/>
          <ac:spMkLst>
            <pc:docMk/>
            <pc:sldMk cId="2619002790" sldId="636"/>
            <ac:spMk id="3" creationId="{00000000-0000-0000-0000-000000000000}"/>
          </ac:spMkLst>
        </pc:spChg>
        <pc:picChg chg="mod ord">
          <ac:chgData name="Tuscher, Manuel" userId="1553f20b-e822-4ecd-b8fa-a18c9f35ad33" providerId="ADAL" clId="{04CA3C35-EC3F-4712-B0B9-3731CCE344EA}" dt="2026-02-04T12:25:53.601" v="1791" actId="14100"/>
          <ac:picMkLst>
            <pc:docMk/>
            <pc:sldMk cId="2619002790" sldId="636"/>
            <ac:picMk id="4" creationId="{00000000-0000-0000-0000-000000000000}"/>
          </ac:picMkLst>
        </pc:picChg>
      </pc:sldChg>
      <pc:sldChg chg="ord">
        <pc:chgData name="Tuscher, Manuel" userId="1553f20b-e822-4ecd-b8fa-a18c9f35ad33" providerId="ADAL" clId="{04CA3C35-EC3F-4712-B0B9-3731CCE344EA}" dt="2026-02-03T22:38:56.636" v="817"/>
        <pc:sldMkLst>
          <pc:docMk/>
          <pc:sldMk cId="720587" sldId="637"/>
        </pc:sldMkLst>
      </pc:sldChg>
      <pc:sldChg chg="add ord">
        <pc:chgData name="Tuscher, Manuel" userId="1553f20b-e822-4ecd-b8fa-a18c9f35ad33" providerId="ADAL" clId="{04CA3C35-EC3F-4712-B0B9-3731CCE344EA}" dt="2026-02-04T08:12:56.114" v="936"/>
        <pc:sldMkLst>
          <pc:docMk/>
          <pc:sldMk cId="1065058661" sldId="2328"/>
        </pc:sldMkLst>
      </pc:sldChg>
      <pc:sldChg chg="modSp mod ord">
        <pc:chgData name="Tuscher, Manuel" userId="1553f20b-e822-4ecd-b8fa-a18c9f35ad33" providerId="ADAL" clId="{04CA3C35-EC3F-4712-B0B9-3731CCE344EA}" dt="2026-02-04T12:22:10.907" v="1642" actId="20577"/>
        <pc:sldMkLst>
          <pc:docMk/>
          <pc:sldMk cId="2401388776" sldId="2329"/>
        </pc:sldMkLst>
        <pc:graphicFrameChg chg="modGraphic">
          <ac:chgData name="Tuscher, Manuel" userId="1553f20b-e822-4ecd-b8fa-a18c9f35ad33" providerId="ADAL" clId="{04CA3C35-EC3F-4712-B0B9-3731CCE344EA}" dt="2026-02-04T12:22:10.907" v="1642" actId="20577"/>
          <ac:graphicFrameMkLst>
            <pc:docMk/>
            <pc:sldMk cId="2401388776" sldId="2329"/>
            <ac:graphicFrameMk id="2" creationId="{0AB19BBD-90DD-96D4-DC6D-B3D126DF31F9}"/>
          </ac:graphicFrameMkLst>
        </pc:graphicFrameChg>
      </pc:sldChg>
      <pc:sldChg chg="ord">
        <pc:chgData name="Tuscher, Manuel" userId="1553f20b-e822-4ecd-b8fa-a18c9f35ad33" providerId="ADAL" clId="{04CA3C35-EC3F-4712-B0B9-3731CCE344EA}" dt="2026-02-03T22:38:56.636" v="817"/>
        <pc:sldMkLst>
          <pc:docMk/>
          <pc:sldMk cId="792455950" sldId="2331"/>
        </pc:sldMkLst>
      </pc:sldChg>
      <pc:sldChg chg="ord">
        <pc:chgData name="Tuscher, Manuel" userId="1553f20b-e822-4ecd-b8fa-a18c9f35ad33" providerId="ADAL" clId="{04CA3C35-EC3F-4712-B0B9-3731CCE344EA}" dt="2026-02-03T22:38:56.636" v="817"/>
        <pc:sldMkLst>
          <pc:docMk/>
          <pc:sldMk cId="1887036825" sldId="2332"/>
        </pc:sldMkLst>
      </pc:sldChg>
      <pc:sldChg chg="ord">
        <pc:chgData name="Tuscher, Manuel" userId="1553f20b-e822-4ecd-b8fa-a18c9f35ad33" providerId="ADAL" clId="{04CA3C35-EC3F-4712-B0B9-3731CCE344EA}" dt="2026-02-03T22:38:56.636" v="817"/>
        <pc:sldMkLst>
          <pc:docMk/>
          <pc:sldMk cId="594739500" sldId="2333"/>
        </pc:sldMkLst>
      </pc:sldChg>
      <pc:sldChg chg="modSp mod ord modNotesTx">
        <pc:chgData name="Tuscher, Manuel" userId="1553f20b-e822-4ecd-b8fa-a18c9f35ad33" providerId="ADAL" clId="{04CA3C35-EC3F-4712-B0B9-3731CCE344EA}" dt="2026-02-04T14:44:58.828" v="2059" actId="20577"/>
        <pc:sldMkLst>
          <pc:docMk/>
          <pc:sldMk cId="3518268951" sldId="2334"/>
        </pc:sldMkLst>
        <pc:spChg chg="mod">
          <ac:chgData name="Tuscher, Manuel" userId="1553f20b-e822-4ecd-b8fa-a18c9f35ad33" providerId="ADAL" clId="{04CA3C35-EC3F-4712-B0B9-3731CCE344EA}" dt="2026-02-04T14:44:58.828" v="2059" actId="20577"/>
          <ac:spMkLst>
            <pc:docMk/>
            <pc:sldMk cId="3518268951" sldId="2334"/>
            <ac:spMk id="3" creationId="{8A3C2549-D54C-285B-BF57-378A17CF774C}"/>
          </ac:spMkLst>
        </pc:spChg>
      </pc:sldChg>
      <pc:sldChg chg="ord">
        <pc:chgData name="Tuscher, Manuel" userId="1553f20b-e822-4ecd-b8fa-a18c9f35ad33" providerId="ADAL" clId="{04CA3C35-EC3F-4712-B0B9-3731CCE344EA}" dt="2026-02-03T22:38:56.636" v="817"/>
        <pc:sldMkLst>
          <pc:docMk/>
          <pc:sldMk cId="1940101897" sldId="2335"/>
        </pc:sldMkLst>
      </pc:sldChg>
      <pc:sldChg chg="modSp mod ord modNotesTx">
        <pc:chgData name="Tuscher, Manuel" userId="1553f20b-e822-4ecd-b8fa-a18c9f35ad33" providerId="ADAL" clId="{04CA3C35-EC3F-4712-B0B9-3731CCE344EA}" dt="2026-02-04T15:11:20.896" v="2237" actId="20577"/>
        <pc:sldMkLst>
          <pc:docMk/>
          <pc:sldMk cId="3270174518" sldId="2336"/>
        </pc:sldMkLst>
        <pc:spChg chg="mod">
          <ac:chgData name="Tuscher, Manuel" userId="1553f20b-e822-4ecd-b8fa-a18c9f35ad33" providerId="ADAL" clId="{04CA3C35-EC3F-4712-B0B9-3731CCE344EA}" dt="2026-02-04T15:11:20.896" v="2237" actId="20577"/>
          <ac:spMkLst>
            <pc:docMk/>
            <pc:sldMk cId="3270174518" sldId="2336"/>
            <ac:spMk id="3" creationId="{438C9CBF-9CBE-44BD-81B5-9741B57E978A}"/>
          </ac:spMkLst>
        </pc:spChg>
      </pc:sldChg>
      <pc:sldChg chg="modSp add mod">
        <pc:chgData name="Tuscher, Manuel" userId="1553f20b-e822-4ecd-b8fa-a18c9f35ad33" providerId="ADAL" clId="{04CA3C35-EC3F-4712-B0B9-3731CCE344EA}" dt="2026-02-04T08:28:02.315" v="1216" actId="20577"/>
        <pc:sldMkLst>
          <pc:docMk/>
          <pc:sldMk cId="3495004801" sldId="2337"/>
        </pc:sldMkLst>
        <pc:spChg chg="mod">
          <ac:chgData name="Tuscher, Manuel" userId="1553f20b-e822-4ecd-b8fa-a18c9f35ad33" providerId="ADAL" clId="{04CA3C35-EC3F-4712-B0B9-3731CCE344EA}" dt="2026-02-04T08:24:52.915" v="1150" actId="20577"/>
          <ac:spMkLst>
            <pc:docMk/>
            <pc:sldMk cId="3495004801" sldId="2337"/>
            <ac:spMk id="3" creationId="{7D61DCC6-8A25-C2C6-2CD6-70ECDC1F77E2}"/>
          </ac:spMkLst>
        </pc:spChg>
        <pc:graphicFrameChg chg="modGraphic">
          <ac:chgData name="Tuscher, Manuel" userId="1553f20b-e822-4ecd-b8fa-a18c9f35ad33" providerId="ADAL" clId="{04CA3C35-EC3F-4712-B0B9-3731CCE344EA}" dt="2026-02-04T08:28:02.315" v="1216" actId="20577"/>
          <ac:graphicFrameMkLst>
            <pc:docMk/>
            <pc:sldMk cId="3495004801" sldId="2337"/>
            <ac:graphicFrameMk id="4" creationId="{C8E4F00D-6528-2B96-42AA-77072141C4F7}"/>
          </ac:graphicFrameMkLst>
        </pc:graphicFrameChg>
      </pc:sldChg>
      <pc:sldChg chg="addSp delSp modSp add mod modNotesTx">
        <pc:chgData name="Tuscher, Manuel" userId="1553f20b-e822-4ecd-b8fa-a18c9f35ad33" providerId="ADAL" clId="{04CA3C35-EC3F-4712-B0B9-3731CCE344EA}" dt="2026-02-04T08:24:56.676" v="1156" actId="20577"/>
        <pc:sldMkLst>
          <pc:docMk/>
          <pc:sldMk cId="3396437177" sldId="2348"/>
        </pc:sldMkLst>
        <pc:spChg chg="mod">
          <ac:chgData name="Tuscher, Manuel" userId="1553f20b-e822-4ecd-b8fa-a18c9f35ad33" providerId="ADAL" clId="{04CA3C35-EC3F-4712-B0B9-3731CCE344EA}" dt="2026-02-04T08:24:56.676" v="1156" actId="20577"/>
          <ac:spMkLst>
            <pc:docMk/>
            <pc:sldMk cId="3396437177" sldId="2348"/>
            <ac:spMk id="3" creationId="{4C3E2BA7-1B2F-159E-D494-A88B80238C30}"/>
          </ac:spMkLst>
        </pc:spChg>
        <pc:spChg chg="add mod">
          <ac:chgData name="Tuscher, Manuel" userId="1553f20b-e822-4ecd-b8fa-a18c9f35ad33" providerId="ADAL" clId="{04CA3C35-EC3F-4712-B0B9-3731CCE344EA}" dt="2026-02-03T22:40:39.749" v="914" actId="5793"/>
          <ac:spMkLst>
            <pc:docMk/>
            <pc:sldMk cId="3396437177" sldId="2348"/>
            <ac:spMk id="5" creationId="{625EE31F-212D-BEF5-5BEF-D6E697A27183}"/>
          </ac:spMkLst>
        </pc:spChg>
        <pc:spChg chg="add mod">
          <ac:chgData name="Tuscher, Manuel" userId="1553f20b-e822-4ecd-b8fa-a18c9f35ad33" providerId="ADAL" clId="{04CA3C35-EC3F-4712-B0B9-3731CCE344EA}" dt="2026-02-04T08:21:03.901" v="1022" actId="1076"/>
          <ac:spMkLst>
            <pc:docMk/>
            <pc:sldMk cId="3396437177" sldId="2348"/>
            <ac:spMk id="8" creationId="{FFA74B87-3E1D-91D6-82C8-56C234325103}"/>
          </ac:spMkLst>
        </pc:spChg>
        <pc:picChg chg="add mod">
          <ac:chgData name="Tuscher, Manuel" userId="1553f20b-e822-4ecd-b8fa-a18c9f35ad33" providerId="ADAL" clId="{04CA3C35-EC3F-4712-B0B9-3731CCE344EA}" dt="2026-02-04T08:20:03.489" v="1008" actId="1076"/>
          <ac:picMkLst>
            <pc:docMk/>
            <pc:sldMk cId="3396437177" sldId="2348"/>
            <ac:picMk id="7" creationId="{4A8F1F7A-EDFD-B3E7-5AC1-A96E885F9880}"/>
          </ac:picMkLst>
        </pc:picChg>
      </pc:sldChg>
      <pc:sldChg chg="addSp modSp add mod modNotesTx">
        <pc:chgData name="Tuscher, Manuel" userId="1553f20b-e822-4ecd-b8fa-a18c9f35ad33" providerId="ADAL" clId="{04CA3C35-EC3F-4712-B0B9-3731CCE344EA}" dt="2026-02-04T08:29:41.981" v="1226" actId="20577"/>
        <pc:sldMkLst>
          <pc:docMk/>
          <pc:sldMk cId="3663228614" sldId="2349"/>
        </pc:sldMkLst>
        <pc:spChg chg="mod">
          <ac:chgData name="Tuscher, Manuel" userId="1553f20b-e822-4ecd-b8fa-a18c9f35ad33" providerId="ADAL" clId="{04CA3C35-EC3F-4712-B0B9-3731CCE344EA}" dt="2026-02-04T08:29:41.981" v="1226" actId="20577"/>
          <ac:spMkLst>
            <pc:docMk/>
            <pc:sldMk cId="3663228614" sldId="2349"/>
            <ac:spMk id="3" creationId="{71EDEE9E-492B-AE73-69DE-FA37D96AF093}"/>
          </ac:spMkLst>
        </pc:spChg>
        <pc:spChg chg="mod">
          <ac:chgData name="Tuscher, Manuel" userId="1553f20b-e822-4ecd-b8fa-a18c9f35ad33" providerId="ADAL" clId="{04CA3C35-EC3F-4712-B0B9-3731CCE344EA}" dt="2026-02-04T08:23:55.307" v="1143" actId="20577"/>
          <ac:spMkLst>
            <pc:docMk/>
            <pc:sldMk cId="3663228614" sldId="2349"/>
            <ac:spMk id="5" creationId="{022C7F99-BBDB-D3DC-892E-E864FA225E0A}"/>
          </ac:spMkLst>
        </pc:spChg>
      </pc:sldChg>
      <pc:sldChg chg="modSp add mod">
        <pc:chgData name="Tuscher, Manuel" userId="1553f20b-e822-4ecd-b8fa-a18c9f35ad33" providerId="ADAL" clId="{04CA3C35-EC3F-4712-B0B9-3731CCE344EA}" dt="2026-02-04T08:29:45.367" v="1229" actId="20577"/>
        <pc:sldMkLst>
          <pc:docMk/>
          <pc:sldMk cId="3408413886" sldId="2350"/>
        </pc:sldMkLst>
        <pc:spChg chg="mod">
          <ac:chgData name="Tuscher, Manuel" userId="1553f20b-e822-4ecd-b8fa-a18c9f35ad33" providerId="ADAL" clId="{04CA3C35-EC3F-4712-B0B9-3731CCE344EA}" dt="2026-02-04T08:29:45.367" v="1229" actId="20577"/>
          <ac:spMkLst>
            <pc:docMk/>
            <pc:sldMk cId="3408413886" sldId="2350"/>
            <ac:spMk id="3" creationId="{D4DD5489-42E1-E091-5D74-B749DBF2FAE7}"/>
          </ac:spMkLst>
        </pc:spChg>
        <pc:spChg chg="mod">
          <ac:chgData name="Tuscher, Manuel" userId="1553f20b-e822-4ecd-b8fa-a18c9f35ad33" providerId="ADAL" clId="{04CA3C35-EC3F-4712-B0B9-3731CCE344EA}" dt="2026-02-04T08:27:24.121" v="1215" actId="6549"/>
          <ac:spMkLst>
            <pc:docMk/>
            <pc:sldMk cId="3408413886" sldId="2350"/>
            <ac:spMk id="5" creationId="{31DBC40D-FB19-0FB1-CEC1-BE2A92855A27}"/>
          </ac:spMkLst>
        </pc:spChg>
      </pc:sldChg>
      <pc:sldChg chg="addSp delSp modSp add mod">
        <pc:chgData name="Tuscher, Manuel" userId="1553f20b-e822-4ecd-b8fa-a18c9f35ad33" providerId="ADAL" clId="{04CA3C35-EC3F-4712-B0B9-3731CCE344EA}" dt="2026-02-04T08:34:49.718" v="1390" actId="1076"/>
        <pc:sldMkLst>
          <pc:docMk/>
          <pc:sldMk cId="2160331146" sldId="2351"/>
        </pc:sldMkLst>
        <pc:spChg chg="add mod">
          <ac:chgData name="Tuscher, Manuel" userId="1553f20b-e822-4ecd-b8fa-a18c9f35ad33" providerId="ADAL" clId="{04CA3C35-EC3F-4712-B0B9-3731CCE344EA}" dt="2026-02-04T08:34:23.497" v="1382" actId="478"/>
          <ac:spMkLst>
            <pc:docMk/>
            <pc:sldMk cId="2160331146" sldId="2351"/>
            <ac:spMk id="6" creationId="{0296E59D-9CE4-5074-A69C-347A2B51FD98}"/>
          </ac:spMkLst>
        </pc:spChg>
        <pc:spChg chg="mod">
          <ac:chgData name="Tuscher, Manuel" userId="1553f20b-e822-4ecd-b8fa-a18c9f35ad33" providerId="ADAL" clId="{04CA3C35-EC3F-4712-B0B9-3731CCE344EA}" dt="2026-02-04T08:34:24.314" v="1383"/>
          <ac:spMkLst>
            <pc:docMk/>
            <pc:sldMk cId="2160331146" sldId="2351"/>
            <ac:spMk id="10" creationId="{85BDF56E-C27A-FC8D-5A12-08959F3C9DD0}"/>
          </ac:spMkLst>
        </pc:spChg>
        <pc:spChg chg="mod">
          <ac:chgData name="Tuscher, Manuel" userId="1553f20b-e822-4ecd-b8fa-a18c9f35ad33" providerId="ADAL" clId="{04CA3C35-EC3F-4712-B0B9-3731CCE344EA}" dt="2026-02-04T08:34:24.314" v="1383"/>
          <ac:spMkLst>
            <pc:docMk/>
            <pc:sldMk cId="2160331146" sldId="2351"/>
            <ac:spMk id="11" creationId="{64E17AA7-94E3-FEE5-8A9D-34B2E0563C6E}"/>
          </ac:spMkLst>
        </pc:spChg>
        <pc:spChg chg="mod">
          <ac:chgData name="Tuscher, Manuel" userId="1553f20b-e822-4ecd-b8fa-a18c9f35ad33" providerId="ADAL" clId="{04CA3C35-EC3F-4712-B0B9-3731CCE344EA}" dt="2026-02-04T08:34:24.314" v="1383"/>
          <ac:spMkLst>
            <pc:docMk/>
            <pc:sldMk cId="2160331146" sldId="2351"/>
            <ac:spMk id="12" creationId="{028D124C-4648-6F84-C02F-D9821427216D}"/>
          </ac:spMkLst>
        </pc:spChg>
        <pc:spChg chg="mod">
          <ac:chgData name="Tuscher, Manuel" userId="1553f20b-e822-4ecd-b8fa-a18c9f35ad33" providerId="ADAL" clId="{04CA3C35-EC3F-4712-B0B9-3731CCE344EA}" dt="2026-02-04T08:34:24.314" v="1383"/>
          <ac:spMkLst>
            <pc:docMk/>
            <pc:sldMk cId="2160331146" sldId="2351"/>
            <ac:spMk id="14" creationId="{AA6083DD-D5E1-0269-F1DC-D1B84A98B174}"/>
          </ac:spMkLst>
        </pc:spChg>
        <pc:spChg chg="mod">
          <ac:chgData name="Tuscher, Manuel" userId="1553f20b-e822-4ecd-b8fa-a18c9f35ad33" providerId="ADAL" clId="{04CA3C35-EC3F-4712-B0B9-3731CCE344EA}" dt="2026-02-04T08:34:24.314" v="1383"/>
          <ac:spMkLst>
            <pc:docMk/>
            <pc:sldMk cId="2160331146" sldId="2351"/>
            <ac:spMk id="15" creationId="{B4177213-E123-6549-FF3E-70AECDB11805}"/>
          </ac:spMkLst>
        </pc:spChg>
        <pc:spChg chg="mod">
          <ac:chgData name="Tuscher, Manuel" userId="1553f20b-e822-4ecd-b8fa-a18c9f35ad33" providerId="ADAL" clId="{04CA3C35-EC3F-4712-B0B9-3731CCE344EA}" dt="2026-02-04T08:34:45.001" v="1389" actId="20577"/>
          <ac:spMkLst>
            <pc:docMk/>
            <pc:sldMk cId="2160331146" sldId="2351"/>
            <ac:spMk id="16" creationId="{D592B785-B6C6-DCFF-549F-BB48BF4E2CE5}"/>
          </ac:spMkLst>
        </pc:spChg>
        <pc:spChg chg="mod">
          <ac:chgData name="Tuscher, Manuel" userId="1553f20b-e822-4ecd-b8fa-a18c9f35ad33" providerId="ADAL" clId="{04CA3C35-EC3F-4712-B0B9-3731CCE344EA}" dt="2026-02-04T08:34:24.314" v="1383"/>
          <ac:spMkLst>
            <pc:docMk/>
            <pc:sldMk cId="2160331146" sldId="2351"/>
            <ac:spMk id="17" creationId="{F70CE4F0-0643-B897-B1F9-9CCDA2371160}"/>
          </ac:spMkLst>
        </pc:spChg>
        <pc:spChg chg="mod">
          <ac:chgData name="Tuscher, Manuel" userId="1553f20b-e822-4ecd-b8fa-a18c9f35ad33" providerId="ADAL" clId="{04CA3C35-EC3F-4712-B0B9-3731CCE344EA}" dt="2026-02-04T08:34:24.314" v="1383"/>
          <ac:spMkLst>
            <pc:docMk/>
            <pc:sldMk cId="2160331146" sldId="2351"/>
            <ac:spMk id="18" creationId="{35A1FE97-BC83-4A87-5B95-27AD77E7D5DA}"/>
          </ac:spMkLst>
        </pc:spChg>
        <pc:spChg chg="mod">
          <ac:chgData name="Tuscher, Manuel" userId="1553f20b-e822-4ecd-b8fa-a18c9f35ad33" providerId="ADAL" clId="{04CA3C35-EC3F-4712-B0B9-3731CCE344EA}" dt="2026-02-04T08:34:24.314" v="1383"/>
          <ac:spMkLst>
            <pc:docMk/>
            <pc:sldMk cId="2160331146" sldId="2351"/>
            <ac:spMk id="19" creationId="{CF64BC56-BF15-4049-DE86-9BAD79E3218E}"/>
          </ac:spMkLst>
        </pc:spChg>
        <pc:spChg chg="mod">
          <ac:chgData name="Tuscher, Manuel" userId="1553f20b-e822-4ecd-b8fa-a18c9f35ad33" providerId="ADAL" clId="{04CA3C35-EC3F-4712-B0B9-3731CCE344EA}" dt="2026-02-04T08:34:24.314" v="1383"/>
          <ac:spMkLst>
            <pc:docMk/>
            <pc:sldMk cId="2160331146" sldId="2351"/>
            <ac:spMk id="20" creationId="{6BD87FDC-9363-548B-172B-2D4DE12F141D}"/>
          </ac:spMkLst>
        </pc:spChg>
        <pc:grpChg chg="mod">
          <ac:chgData name="Tuscher, Manuel" userId="1553f20b-e822-4ecd-b8fa-a18c9f35ad33" providerId="ADAL" clId="{04CA3C35-EC3F-4712-B0B9-3731CCE344EA}" dt="2026-02-04T08:34:49.718" v="1390" actId="1076"/>
          <ac:grpSpMkLst>
            <pc:docMk/>
            <pc:sldMk cId="2160331146" sldId="2351"/>
            <ac:grpSpMk id="9" creationId="{B5B7CE4A-FAAC-233B-B6C0-6F9A13BC7013}"/>
          </ac:grpSpMkLst>
        </pc:grpChg>
      </pc:sldChg>
    </pc:docChg>
  </pc:docChgLst>
  <pc:docChgLst>
    <pc:chgData name="Pum Christina" userId="a82e7e0d-e68d-43fd-9ce2-ebf69d9ea0b4" providerId="ADAL" clId="{C74C004E-2192-4A0B-857F-355394A13FB5}"/>
    <pc:docChg chg="custSel addSld modSld">
      <pc:chgData name="Pum Christina" userId="a82e7e0d-e68d-43fd-9ce2-ebf69d9ea0b4" providerId="ADAL" clId="{C74C004E-2192-4A0B-857F-355394A13FB5}" dt="2026-02-10T09:46:33.258" v="132" actId="20577"/>
      <pc:docMkLst>
        <pc:docMk/>
      </pc:docMkLst>
      <pc:sldChg chg="delSp modSp mod">
        <pc:chgData name="Pum Christina" userId="a82e7e0d-e68d-43fd-9ce2-ebf69d9ea0b4" providerId="ADAL" clId="{C74C004E-2192-4A0B-857F-355394A13FB5}" dt="2026-02-09T07:51:18.795" v="12" actId="255"/>
        <pc:sldMkLst>
          <pc:docMk/>
          <pc:sldMk cId="2033712204" sldId="595"/>
        </pc:sldMkLst>
        <pc:spChg chg="mod">
          <ac:chgData name="Pum Christina" userId="a82e7e0d-e68d-43fd-9ce2-ebf69d9ea0b4" providerId="ADAL" clId="{C74C004E-2192-4A0B-857F-355394A13FB5}" dt="2026-02-09T07:51:18.795" v="12" actId="255"/>
          <ac:spMkLst>
            <pc:docMk/>
            <pc:sldMk cId="2033712204" sldId="595"/>
            <ac:spMk id="2" creationId="{00000000-0000-0000-0000-000000000000}"/>
          </ac:spMkLst>
        </pc:spChg>
        <pc:spChg chg="del mod">
          <ac:chgData name="Pum Christina" userId="a82e7e0d-e68d-43fd-9ce2-ebf69d9ea0b4" providerId="ADAL" clId="{C74C004E-2192-4A0B-857F-355394A13FB5}" dt="2026-02-09T07:50:02.529" v="6" actId="478"/>
          <ac:spMkLst>
            <pc:docMk/>
            <pc:sldMk cId="2033712204" sldId="595"/>
            <ac:spMk id="7" creationId="{00000000-0000-0000-0000-000000000000}"/>
          </ac:spMkLst>
        </pc:spChg>
      </pc:sldChg>
      <pc:sldChg chg="modSp mod">
        <pc:chgData name="Pum Christina" userId="a82e7e0d-e68d-43fd-9ce2-ebf69d9ea0b4" providerId="ADAL" clId="{C74C004E-2192-4A0B-857F-355394A13FB5}" dt="2026-02-09T07:51:12.859" v="11" actId="27636"/>
        <pc:sldMkLst>
          <pc:docMk/>
          <pc:sldMk cId="1991653533" sldId="598"/>
        </pc:sldMkLst>
        <pc:spChg chg="mod">
          <ac:chgData name="Pum Christina" userId="a82e7e0d-e68d-43fd-9ce2-ebf69d9ea0b4" providerId="ADAL" clId="{C74C004E-2192-4A0B-857F-355394A13FB5}" dt="2026-02-09T07:51:12.859" v="11" actId="27636"/>
          <ac:spMkLst>
            <pc:docMk/>
            <pc:sldMk cId="1991653533" sldId="598"/>
            <ac:spMk id="2" creationId="{00000000-0000-0000-0000-000000000000}"/>
          </ac:spMkLst>
        </pc:spChg>
      </pc:sldChg>
      <pc:sldChg chg="modSp mod">
        <pc:chgData name="Pum Christina" userId="a82e7e0d-e68d-43fd-9ce2-ebf69d9ea0b4" providerId="ADAL" clId="{C74C004E-2192-4A0B-857F-355394A13FB5}" dt="2026-02-09T07:51:05.774" v="9" actId="255"/>
        <pc:sldMkLst>
          <pc:docMk/>
          <pc:sldMk cId="2619002790" sldId="636"/>
        </pc:sldMkLst>
        <pc:spChg chg="mod">
          <ac:chgData name="Pum Christina" userId="a82e7e0d-e68d-43fd-9ce2-ebf69d9ea0b4" providerId="ADAL" clId="{C74C004E-2192-4A0B-857F-355394A13FB5}" dt="2026-02-09T07:51:05.774" v="9" actId="255"/>
          <ac:spMkLst>
            <pc:docMk/>
            <pc:sldMk cId="2619002790" sldId="636"/>
            <ac:spMk id="2" creationId="{00000000-0000-0000-0000-000000000000}"/>
          </ac:spMkLst>
        </pc:spChg>
      </pc:sldChg>
      <pc:sldChg chg="modSp mod">
        <pc:chgData name="Pum Christina" userId="a82e7e0d-e68d-43fd-9ce2-ebf69d9ea0b4" providerId="ADAL" clId="{C74C004E-2192-4A0B-857F-355394A13FB5}" dt="2026-02-09T07:40:56.844" v="4" actId="20577"/>
        <pc:sldMkLst>
          <pc:docMk/>
          <pc:sldMk cId="720587" sldId="637"/>
        </pc:sldMkLst>
        <pc:spChg chg="mod">
          <ac:chgData name="Pum Christina" userId="a82e7e0d-e68d-43fd-9ce2-ebf69d9ea0b4" providerId="ADAL" clId="{C74C004E-2192-4A0B-857F-355394A13FB5}" dt="2026-02-09T07:40:56.844" v="4" actId="20577"/>
          <ac:spMkLst>
            <pc:docMk/>
            <pc:sldMk cId="720587" sldId="637"/>
            <ac:spMk id="18" creationId="{BEF58940-162F-7BC0-945C-BF70C5A9CC8E}"/>
          </ac:spMkLst>
        </pc:spChg>
      </pc:sldChg>
      <pc:sldChg chg="modSp mod">
        <pc:chgData name="Pum Christina" userId="a82e7e0d-e68d-43fd-9ce2-ebf69d9ea0b4" providerId="ADAL" clId="{C74C004E-2192-4A0B-857F-355394A13FB5}" dt="2026-02-09T07:51:31.516" v="13" actId="255"/>
        <pc:sldMkLst>
          <pc:docMk/>
          <pc:sldMk cId="792455950" sldId="2331"/>
        </pc:sldMkLst>
        <pc:spChg chg="mod">
          <ac:chgData name="Pum Christina" userId="a82e7e0d-e68d-43fd-9ce2-ebf69d9ea0b4" providerId="ADAL" clId="{C74C004E-2192-4A0B-857F-355394A13FB5}" dt="2026-02-09T07:51:31.516" v="13" actId="255"/>
          <ac:spMkLst>
            <pc:docMk/>
            <pc:sldMk cId="792455950" sldId="2331"/>
            <ac:spMk id="2" creationId="{AE9D8ACF-4506-3982-97C6-C013931F55E4}"/>
          </ac:spMkLst>
        </pc:spChg>
      </pc:sldChg>
      <pc:sldChg chg="modNotesTx">
        <pc:chgData name="Pum Christina" userId="a82e7e0d-e68d-43fd-9ce2-ebf69d9ea0b4" providerId="ADAL" clId="{C74C004E-2192-4A0B-857F-355394A13FB5}" dt="2026-02-10T08:34:13.970" v="123" actId="20577"/>
        <pc:sldMkLst>
          <pc:docMk/>
          <pc:sldMk cId="3518268951" sldId="2334"/>
        </pc:sldMkLst>
      </pc:sldChg>
      <pc:sldChg chg="modNotesTx">
        <pc:chgData name="Pum Christina" userId="a82e7e0d-e68d-43fd-9ce2-ebf69d9ea0b4" providerId="ADAL" clId="{C74C004E-2192-4A0B-857F-355394A13FB5}" dt="2026-02-09T08:13:22.629" v="122" actId="20577"/>
        <pc:sldMkLst>
          <pc:docMk/>
          <pc:sldMk cId="1940101897" sldId="2335"/>
        </pc:sldMkLst>
      </pc:sldChg>
      <pc:sldChg chg="modNotesTx">
        <pc:chgData name="Pum Christina" userId="a82e7e0d-e68d-43fd-9ce2-ebf69d9ea0b4" providerId="ADAL" clId="{C74C004E-2192-4A0B-857F-355394A13FB5}" dt="2026-02-10T08:34:51.866" v="124" actId="20577"/>
        <pc:sldMkLst>
          <pc:docMk/>
          <pc:sldMk cId="3270174518" sldId="2336"/>
        </pc:sldMkLst>
      </pc:sldChg>
      <pc:sldChg chg="modSp mod">
        <pc:chgData name="Pum Christina" userId="a82e7e0d-e68d-43fd-9ce2-ebf69d9ea0b4" providerId="ADAL" clId="{C74C004E-2192-4A0B-857F-355394A13FB5}" dt="2026-02-10T09:46:33.258" v="132" actId="20577"/>
        <pc:sldMkLst>
          <pc:docMk/>
          <pc:sldMk cId="3396437177" sldId="2348"/>
        </pc:sldMkLst>
        <pc:spChg chg="mod">
          <ac:chgData name="Pum Christina" userId="a82e7e0d-e68d-43fd-9ce2-ebf69d9ea0b4" providerId="ADAL" clId="{C74C004E-2192-4A0B-857F-355394A13FB5}" dt="2026-02-10T09:46:33.258" v="132" actId="20577"/>
          <ac:spMkLst>
            <pc:docMk/>
            <pc:sldMk cId="3396437177" sldId="2348"/>
            <ac:spMk id="8" creationId="{FFA74B87-3E1D-91D6-82C8-56C234325103}"/>
          </ac:spMkLst>
        </pc:spChg>
      </pc:sldChg>
      <pc:sldChg chg="modSp mod">
        <pc:chgData name="Pum Christina" userId="a82e7e0d-e68d-43fd-9ce2-ebf69d9ea0b4" providerId="ADAL" clId="{C74C004E-2192-4A0B-857F-355394A13FB5}" dt="2026-02-09T07:53:27.940" v="17" actId="20577"/>
        <pc:sldMkLst>
          <pc:docMk/>
          <pc:sldMk cId="3663228614" sldId="2349"/>
        </pc:sldMkLst>
        <pc:spChg chg="mod">
          <ac:chgData name="Pum Christina" userId="a82e7e0d-e68d-43fd-9ce2-ebf69d9ea0b4" providerId="ADAL" clId="{C74C004E-2192-4A0B-857F-355394A13FB5}" dt="2026-02-09T07:53:27.940" v="17" actId="20577"/>
          <ac:spMkLst>
            <pc:docMk/>
            <pc:sldMk cId="3663228614" sldId="2349"/>
            <ac:spMk id="8" creationId="{07FCD50C-BF57-AC5E-9957-CB514F713524}"/>
          </ac:spMkLst>
        </pc:spChg>
      </pc:sldChg>
      <pc:sldChg chg="modSp mod">
        <pc:chgData name="Pum Christina" userId="a82e7e0d-e68d-43fd-9ce2-ebf69d9ea0b4" providerId="ADAL" clId="{C74C004E-2192-4A0B-857F-355394A13FB5}" dt="2026-02-09T07:53:20.177" v="15" actId="20577"/>
        <pc:sldMkLst>
          <pc:docMk/>
          <pc:sldMk cId="3408413886" sldId="2350"/>
        </pc:sldMkLst>
        <pc:spChg chg="mod">
          <ac:chgData name="Pum Christina" userId="a82e7e0d-e68d-43fd-9ce2-ebf69d9ea0b4" providerId="ADAL" clId="{C74C004E-2192-4A0B-857F-355394A13FB5}" dt="2026-02-09T07:53:20.177" v="15" actId="20577"/>
          <ac:spMkLst>
            <pc:docMk/>
            <pc:sldMk cId="3408413886" sldId="2350"/>
            <ac:spMk id="8" creationId="{548DC05D-AC26-ABE8-4E16-9619931AAE12}"/>
          </ac:spMkLst>
        </pc:spChg>
      </pc:sldChg>
      <pc:sldChg chg="modSp add mod setBg">
        <pc:chgData name="Pum Christina" userId="a82e7e0d-e68d-43fd-9ce2-ebf69d9ea0b4" providerId="ADAL" clId="{C74C004E-2192-4A0B-857F-355394A13FB5}" dt="2026-02-10T09:38:37.770" v="130"/>
        <pc:sldMkLst>
          <pc:docMk/>
          <pc:sldMk cId="3237227754" sldId="2353"/>
        </pc:sldMkLst>
        <pc:spChg chg="mod">
          <ac:chgData name="Pum Christina" userId="a82e7e0d-e68d-43fd-9ce2-ebf69d9ea0b4" providerId="ADAL" clId="{C74C004E-2192-4A0B-857F-355394A13FB5}" dt="2026-02-10T09:38:37.770" v="130"/>
          <ac:spMkLst>
            <pc:docMk/>
            <pc:sldMk cId="3237227754" sldId="2353"/>
            <ac:spMk id="4" creationId="{973D40C5-E4A1-19A7-0321-A77E28131B37}"/>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a:t>
          </a:r>
          <a:r>
            <a:rPr lang="de-AT" sz="2000">
              <a:solidFill>
                <a:srgbClr val="0A6169"/>
              </a:solidFill>
              <a:latin typeface="Mangal Pro" panose="00000500000000000000" pitchFamily="2" charset="0"/>
              <a:cs typeface="Mangal Pro" panose="00000500000000000000" pitchFamily="2" charset="0"/>
            </a:rPr>
            <a:t>der Logistik</a:t>
          </a:r>
          <a:endParaRPr lang="de-AT" sz="2000" dirty="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der Logistik</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custLinFactY="25987" custLinFactNeighborX="-1"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custLinFactY="27596" custLinFactNeighborX="62" custLinFactNeighborY="100000">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custLinFactY="-22298" custLinFactNeighborX="1609"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custLinFactY="-19079" custLinFactNeighborX="65" custLinFactNeighborY="-100000">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der Logistik</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3" custLinFactY="-22298" custLinFactNeighborX="1609"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3" custLinFactY="-19079" custLinFactNeighborX="65" custLinFactNeighborY="-100000">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1" presStyleCnt="3">
        <dgm:presLayoutVars>
          <dgm:bulletEnabled val="1"/>
        </dgm:presLayoutVars>
      </dgm:prSet>
      <dgm:spPr/>
    </dgm:pt>
    <dgm:pt modelId="{046EF32F-E4AF-4D1B-BD1C-2BFBD6E56A02}" type="pres">
      <dgm:prSet presAssocID="{3122BC99-0B04-4AAB-888D-65C8867469E3}"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2" presStyleCnt="3" custLinFactY="25987" custLinFactNeighborX="-1"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2" presStyleCnt="3" custLinFactY="27596" custLinFactNeighborX="62" custLinFactNeighborY="100000">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1" destOrd="0" parTransId="{3CCB655F-6663-4596-A3B8-27D26A05A5CA}" sibTransId="{3122BC99-0B04-4AAB-888D-65C8867469E3}"/>
    <dgm:cxn modelId="{25BFA743-6FDB-4A2C-8BAC-007B567F82DB}" type="presOf" srcId="{4094C466-D924-4FB5-B90E-7D7315509B54}" destId="{198E78D2-0B7B-490F-AADB-1D007AAF9C5C}" srcOrd="0" destOrd="0" presId="urn:microsoft.com/office/officeart/2005/8/layout/vList3"/>
    <dgm:cxn modelId="{1435764C-4CE7-4825-B254-00ABC65C1031}" type="presOf" srcId="{DE2EA796-6D89-4F47-8099-90D0F95D1531}" destId="{62FE23A6-63A9-4435-827C-18F5549350F3}" srcOrd="0" destOrd="0" presId="urn:microsoft.com/office/officeart/2005/8/layout/vList3"/>
    <dgm:cxn modelId="{4ABC5E85-3401-4134-A2D7-C20779FFD7A6}" srcId="{4094C466-D924-4FB5-B90E-7D7315509B54}" destId="{DE2EA796-6D89-4F47-8099-90D0F95D1531}" srcOrd="2" destOrd="0" parTransId="{AC36719B-EF96-445C-8304-BE3D85164F6C}" sibTransId="{5DC7AD5B-207A-4B2C-BFBD-DE3968258A91}"/>
    <dgm:cxn modelId="{1057509B-955F-4DB4-89EE-9096AE56609B}" type="presOf" srcId="{CF11DA5D-D131-441E-8D23-A04D96831F4C}" destId="{D68947A3-5836-42A8-8BDE-E8FB2ACB08A5}" srcOrd="0" destOrd="0" presId="urn:microsoft.com/office/officeart/2005/8/layout/vList3"/>
    <dgm:cxn modelId="{7642ECC4-DF57-4ED0-8CE3-F30FBF6ED7A0}" type="presOf" srcId="{8F0EEDE7-2921-4999-A5B7-E9EC3B5435CC}" destId="{329A5207-9F3F-445E-BD5A-37903562FBDC}" srcOrd="0" destOrd="0" presId="urn:microsoft.com/office/officeart/2005/8/layout/vList3"/>
    <dgm:cxn modelId="{77347F53-9EE2-4A21-8F36-10439CAFAAEC}" type="presParOf" srcId="{198E78D2-0B7B-490F-AADB-1D007AAF9C5C}" destId="{AA07D373-BEF4-4E3E-AACE-A8800E67337A}" srcOrd="0" destOrd="0" presId="urn:microsoft.com/office/officeart/2005/8/layout/vList3"/>
    <dgm:cxn modelId="{C48D17D9-03C1-4665-9A16-7896FE96BDD5}" type="presParOf" srcId="{AA07D373-BEF4-4E3E-AACE-A8800E67337A}" destId="{79744E4A-1ADB-4BEA-8773-2BB14D19B5F7}" srcOrd="0" destOrd="0" presId="urn:microsoft.com/office/officeart/2005/8/layout/vList3"/>
    <dgm:cxn modelId="{B7566100-A0E4-4ED6-B32F-ED56F8E84B6C}" type="presParOf" srcId="{AA07D373-BEF4-4E3E-AACE-A8800E67337A}" destId="{D68947A3-5836-42A8-8BDE-E8FB2ACB08A5}" srcOrd="1" destOrd="0" presId="urn:microsoft.com/office/officeart/2005/8/layout/vList3"/>
    <dgm:cxn modelId="{FD4DA634-6652-48D8-8A7B-8CB6C2F83CD1}" type="presParOf" srcId="{198E78D2-0B7B-490F-AADB-1D007AAF9C5C}" destId="{78F96137-7185-4ABF-A76E-5DF1E328CFAC}" srcOrd="1" destOrd="0" presId="urn:microsoft.com/office/officeart/2005/8/layout/vList3"/>
    <dgm:cxn modelId="{E94DE508-065F-482B-B881-95C331EAE1FB}" type="presParOf" srcId="{198E78D2-0B7B-490F-AADB-1D007AAF9C5C}" destId="{F79D544E-7239-48D5-9141-45CFB2584899}" srcOrd="2" destOrd="0" presId="urn:microsoft.com/office/officeart/2005/8/layout/vList3"/>
    <dgm:cxn modelId="{66759454-B74C-45AF-9042-BB2BC831B2FF}" type="presParOf" srcId="{F79D544E-7239-48D5-9141-45CFB2584899}" destId="{2EEA31F9-4FC0-463E-8050-6998BD36AD0D}" srcOrd="0" destOrd="0" presId="urn:microsoft.com/office/officeart/2005/8/layout/vList3"/>
    <dgm:cxn modelId="{6050FFF7-F49C-411A-AEC3-C1B68B416684}" type="presParOf" srcId="{F79D544E-7239-48D5-9141-45CFB2584899}" destId="{329A5207-9F3F-445E-BD5A-37903562FBDC}" srcOrd="1" destOrd="0" presId="urn:microsoft.com/office/officeart/2005/8/layout/vList3"/>
    <dgm:cxn modelId="{A0C55097-862F-49B6-ADBC-5BBF4E065343}" type="presParOf" srcId="{198E78D2-0B7B-490F-AADB-1D007AAF9C5C}" destId="{046EF32F-E4AF-4D1B-BD1C-2BFBD6E56A02}" srcOrd="3" destOrd="0" presId="urn:microsoft.com/office/officeart/2005/8/layout/vList3"/>
    <dgm:cxn modelId="{3FD87E66-C2EC-4D9F-BC43-CCA698E778CE}" type="presParOf" srcId="{198E78D2-0B7B-490F-AADB-1D007AAF9C5C}" destId="{53F54BDB-338D-431B-A97D-F7DC1D9B853A}" srcOrd="4" destOrd="0" presId="urn:microsoft.com/office/officeart/2005/8/layout/vList3"/>
    <dgm:cxn modelId="{D785632C-D2B2-45E2-861E-518F4B888B93}" type="presParOf" srcId="{53F54BDB-338D-431B-A97D-F7DC1D9B853A}" destId="{CA3E8892-4E50-4B65-98E3-D1044BF7D925}" srcOrd="0" destOrd="0" presId="urn:microsoft.com/office/officeart/2005/8/layout/vList3"/>
    <dgm:cxn modelId="{D8C31CFD-427E-4752-8F08-9CFFF944451E}" type="presParOf" srcId="{53F54BDB-338D-431B-A97D-F7DC1D9B853A}" destId="{62FE23A6-63A9-4435-827C-18F5549350F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2DC3D-C236-40E5-9086-C58401D0D67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AT"/>
        </a:p>
      </dgm:t>
    </dgm:pt>
    <dgm:pt modelId="{31260E6E-0FC3-4237-B943-85AEAB32F0D7}">
      <dgm:prSet phldrT="[Text]" phldr="0"/>
      <dgm:spPr/>
      <dgm:t>
        <a:bodyPr/>
        <a:lstStyle/>
        <a:p>
          <a:r>
            <a:rPr lang="de-AT" dirty="0"/>
            <a:t>Einstieg in die Logistik</a:t>
          </a:r>
        </a:p>
      </dgm:t>
    </dgm:pt>
    <dgm:pt modelId="{64D1D04B-896A-44AA-AEBE-E7B57A2A1AF6}" type="parTrans" cxnId="{F76B1419-321A-4426-B7BC-E1384B9F1E3B}">
      <dgm:prSet/>
      <dgm:spPr/>
      <dgm:t>
        <a:bodyPr/>
        <a:lstStyle/>
        <a:p>
          <a:endParaRPr lang="de-AT"/>
        </a:p>
      </dgm:t>
    </dgm:pt>
    <dgm:pt modelId="{B16697AF-C41E-4854-953D-08053346E2E5}" type="sibTrans" cxnId="{F76B1419-321A-4426-B7BC-E1384B9F1E3B}">
      <dgm:prSet/>
      <dgm:spPr/>
      <dgm:t>
        <a:bodyPr/>
        <a:lstStyle/>
        <a:p>
          <a:endParaRPr lang="de-AT"/>
        </a:p>
      </dgm:t>
    </dgm:pt>
    <dgm:pt modelId="{55071D41-4A84-4507-B6FD-4DADE272E8C4}">
      <dgm:prSet phldrT="[Text]" phldr="0"/>
      <dgm:spPr/>
      <dgm:t>
        <a:bodyPr/>
        <a:lstStyle/>
        <a:p>
          <a:r>
            <a:rPr lang="de-AT" dirty="0"/>
            <a:t>Schule </a:t>
          </a:r>
          <a:br>
            <a:rPr lang="de-AT" dirty="0"/>
          </a:br>
          <a:r>
            <a:rPr lang="de-AT" dirty="0"/>
            <a:t>(AHS, BHS)</a:t>
          </a:r>
        </a:p>
      </dgm:t>
    </dgm:pt>
    <dgm:pt modelId="{86C4E03C-63D7-40FC-BD44-8BC516E6B590}" type="parTrans" cxnId="{1BAC6129-EFD9-4088-B960-1ECD74EF2D5C}">
      <dgm:prSet/>
      <dgm:spPr/>
      <dgm:t>
        <a:bodyPr/>
        <a:lstStyle/>
        <a:p>
          <a:endParaRPr lang="de-AT"/>
        </a:p>
      </dgm:t>
    </dgm:pt>
    <dgm:pt modelId="{1FCF81A4-BDC9-4F9C-B922-BFA3E0466E1B}" type="sibTrans" cxnId="{1BAC6129-EFD9-4088-B960-1ECD74EF2D5C}">
      <dgm:prSet/>
      <dgm:spPr/>
      <dgm:t>
        <a:bodyPr/>
        <a:lstStyle/>
        <a:p>
          <a:endParaRPr lang="de-AT"/>
        </a:p>
      </dgm:t>
    </dgm:pt>
    <dgm:pt modelId="{DD6F9DA5-FF73-45C8-913D-DA01429A05C6}">
      <dgm:prSet phldrT="[Text]" phldr="0"/>
      <dgm:spPr/>
      <dgm:t>
        <a:bodyPr/>
        <a:lstStyle/>
        <a:p>
          <a:r>
            <a:rPr lang="de-AT" dirty="0"/>
            <a:t>Studium (Bachelor, Master)</a:t>
          </a:r>
        </a:p>
      </dgm:t>
    </dgm:pt>
    <dgm:pt modelId="{575D3FDB-7A22-4505-9145-C3DE632E7C45}" type="parTrans" cxnId="{3DAD876D-2EE6-4D61-82CC-A20ACC881014}">
      <dgm:prSet/>
      <dgm:spPr/>
      <dgm:t>
        <a:bodyPr/>
        <a:lstStyle/>
        <a:p>
          <a:endParaRPr lang="de-AT"/>
        </a:p>
      </dgm:t>
    </dgm:pt>
    <dgm:pt modelId="{8068885F-F77E-43AB-BA39-EC588A49E263}" type="sibTrans" cxnId="{3DAD876D-2EE6-4D61-82CC-A20ACC881014}">
      <dgm:prSet/>
      <dgm:spPr/>
      <dgm:t>
        <a:bodyPr/>
        <a:lstStyle/>
        <a:p>
          <a:endParaRPr lang="de-AT"/>
        </a:p>
      </dgm:t>
    </dgm:pt>
    <dgm:pt modelId="{C1E1111C-02E4-49DF-9A9C-C0A26F422521}">
      <dgm:prSet/>
      <dgm:spPr/>
      <dgm:t>
        <a:bodyPr/>
        <a:lstStyle/>
        <a:p>
          <a:r>
            <a:rPr lang="de-AT" dirty="0"/>
            <a:t>Weiterbildungen (WIFI, BFI, AMS) oder Quereinstieg</a:t>
          </a:r>
        </a:p>
      </dgm:t>
    </dgm:pt>
    <dgm:pt modelId="{1500AAEA-F990-4A49-A7C0-473E371F2112}" type="parTrans" cxnId="{FA0340AE-D30E-45FB-82AF-BA56788A98A3}">
      <dgm:prSet/>
      <dgm:spPr/>
      <dgm:t>
        <a:bodyPr/>
        <a:lstStyle/>
        <a:p>
          <a:endParaRPr lang="de-AT"/>
        </a:p>
      </dgm:t>
    </dgm:pt>
    <dgm:pt modelId="{035BA7A7-775E-4A48-A2E6-20F12013E36A}" type="sibTrans" cxnId="{FA0340AE-D30E-45FB-82AF-BA56788A98A3}">
      <dgm:prSet/>
      <dgm:spPr/>
      <dgm:t>
        <a:bodyPr/>
        <a:lstStyle/>
        <a:p>
          <a:endParaRPr lang="de-AT"/>
        </a:p>
      </dgm:t>
    </dgm:pt>
    <dgm:pt modelId="{A4116844-8814-46B8-BC99-D07525D4BB3E}">
      <dgm:prSet phldrT="[Text]" phldr="0"/>
      <dgm:spPr/>
      <dgm:t>
        <a:bodyPr/>
        <a:lstStyle/>
        <a:p>
          <a:r>
            <a:rPr lang="de-AT" dirty="0"/>
            <a:t>Ausbildung in der Lehre</a:t>
          </a:r>
        </a:p>
      </dgm:t>
    </dgm:pt>
    <dgm:pt modelId="{0D943972-F2ED-46DB-A745-6E14009F7D3D}" type="parTrans" cxnId="{1D46BA33-AFB8-4159-907C-F07576A5FCE2}">
      <dgm:prSet/>
      <dgm:spPr/>
      <dgm:t>
        <a:bodyPr/>
        <a:lstStyle/>
        <a:p>
          <a:endParaRPr lang="de-AT"/>
        </a:p>
      </dgm:t>
    </dgm:pt>
    <dgm:pt modelId="{4A141890-7AB8-4667-9175-A3CEDBC2C5F1}" type="sibTrans" cxnId="{1D46BA33-AFB8-4159-907C-F07576A5FCE2}">
      <dgm:prSet/>
      <dgm:spPr/>
      <dgm:t>
        <a:bodyPr/>
        <a:lstStyle/>
        <a:p>
          <a:endParaRPr lang="de-AT"/>
        </a:p>
      </dgm:t>
    </dgm:pt>
    <dgm:pt modelId="{45E7EF7A-DD08-4EE4-B156-DD5B9776F2D9}" type="pres">
      <dgm:prSet presAssocID="{2E42DC3D-C236-40E5-9086-C58401D0D67E}" presName="composite" presStyleCnt="0">
        <dgm:presLayoutVars>
          <dgm:chMax val="1"/>
          <dgm:dir/>
          <dgm:resizeHandles val="exact"/>
        </dgm:presLayoutVars>
      </dgm:prSet>
      <dgm:spPr/>
    </dgm:pt>
    <dgm:pt modelId="{393C5A84-7F37-46D2-88EB-D8E8905E683B}" type="pres">
      <dgm:prSet presAssocID="{31260E6E-0FC3-4237-B943-85AEAB32F0D7}" presName="roof" presStyleLbl="dkBgShp" presStyleIdx="0" presStyleCnt="2"/>
      <dgm:spPr/>
    </dgm:pt>
    <dgm:pt modelId="{46125561-07A9-4502-BEF3-A67BE72D7F88}" type="pres">
      <dgm:prSet presAssocID="{31260E6E-0FC3-4237-B943-85AEAB32F0D7}" presName="pillars" presStyleCnt="0"/>
      <dgm:spPr/>
    </dgm:pt>
    <dgm:pt modelId="{C1CF6E0B-9618-4578-A611-189993695816}" type="pres">
      <dgm:prSet presAssocID="{31260E6E-0FC3-4237-B943-85AEAB32F0D7}" presName="pillar1" presStyleLbl="node1" presStyleIdx="0" presStyleCnt="4">
        <dgm:presLayoutVars>
          <dgm:bulletEnabled val="1"/>
        </dgm:presLayoutVars>
      </dgm:prSet>
      <dgm:spPr/>
    </dgm:pt>
    <dgm:pt modelId="{AC6C1D2F-EE15-4E95-951D-2C84C14DBEA2}" type="pres">
      <dgm:prSet presAssocID="{55071D41-4A84-4507-B6FD-4DADE272E8C4}" presName="pillarX" presStyleLbl="node1" presStyleIdx="1" presStyleCnt="4">
        <dgm:presLayoutVars>
          <dgm:bulletEnabled val="1"/>
        </dgm:presLayoutVars>
      </dgm:prSet>
      <dgm:spPr/>
    </dgm:pt>
    <dgm:pt modelId="{20978CD0-AAB8-4589-9638-15CDCDF9C922}" type="pres">
      <dgm:prSet presAssocID="{DD6F9DA5-FF73-45C8-913D-DA01429A05C6}" presName="pillarX" presStyleLbl="node1" presStyleIdx="2" presStyleCnt="4">
        <dgm:presLayoutVars>
          <dgm:bulletEnabled val="1"/>
        </dgm:presLayoutVars>
      </dgm:prSet>
      <dgm:spPr/>
    </dgm:pt>
    <dgm:pt modelId="{E0A18988-BE28-406D-B727-D49BAFB026DB}" type="pres">
      <dgm:prSet presAssocID="{C1E1111C-02E4-49DF-9A9C-C0A26F422521}" presName="pillarX" presStyleLbl="node1" presStyleIdx="3" presStyleCnt="4">
        <dgm:presLayoutVars>
          <dgm:bulletEnabled val="1"/>
        </dgm:presLayoutVars>
      </dgm:prSet>
      <dgm:spPr/>
    </dgm:pt>
    <dgm:pt modelId="{C596B637-C7E1-4609-A70D-5E85B266BB91}" type="pres">
      <dgm:prSet presAssocID="{31260E6E-0FC3-4237-B943-85AEAB32F0D7}" presName="base" presStyleLbl="dkBgShp" presStyleIdx="1" presStyleCnt="2"/>
      <dgm:spPr/>
    </dgm:pt>
  </dgm:ptLst>
  <dgm:cxnLst>
    <dgm:cxn modelId="{F76B1419-321A-4426-B7BC-E1384B9F1E3B}" srcId="{2E42DC3D-C236-40E5-9086-C58401D0D67E}" destId="{31260E6E-0FC3-4237-B943-85AEAB32F0D7}" srcOrd="0" destOrd="0" parTransId="{64D1D04B-896A-44AA-AEBE-E7B57A2A1AF6}" sibTransId="{B16697AF-C41E-4854-953D-08053346E2E5}"/>
    <dgm:cxn modelId="{1BAC6129-EFD9-4088-B960-1ECD74EF2D5C}" srcId="{31260E6E-0FC3-4237-B943-85AEAB32F0D7}" destId="{55071D41-4A84-4507-B6FD-4DADE272E8C4}" srcOrd="1" destOrd="0" parTransId="{86C4E03C-63D7-40FC-BD44-8BC516E6B590}" sibTransId="{1FCF81A4-BDC9-4F9C-B922-BFA3E0466E1B}"/>
    <dgm:cxn modelId="{1D46BA33-AFB8-4159-907C-F07576A5FCE2}" srcId="{31260E6E-0FC3-4237-B943-85AEAB32F0D7}" destId="{A4116844-8814-46B8-BC99-D07525D4BB3E}" srcOrd="0" destOrd="0" parTransId="{0D943972-F2ED-46DB-A745-6E14009F7D3D}" sibTransId="{4A141890-7AB8-4667-9175-A3CEDBC2C5F1}"/>
    <dgm:cxn modelId="{29BE1734-E925-403E-8E82-CEB0B32073E9}" type="presOf" srcId="{55071D41-4A84-4507-B6FD-4DADE272E8C4}" destId="{AC6C1D2F-EE15-4E95-951D-2C84C14DBEA2}" srcOrd="0" destOrd="0" presId="urn:microsoft.com/office/officeart/2005/8/layout/hList3"/>
    <dgm:cxn modelId="{3DAD876D-2EE6-4D61-82CC-A20ACC881014}" srcId="{31260E6E-0FC3-4237-B943-85AEAB32F0D7}" destId="{DD6F9DA5-FF73-45C8-913D-DA01429A05C6}" srcOrd="2" destOrd="0" parTransId="{575D3FDB-7A22-4505-9145-C3DE632E7C45}" sibTransId="{8068885F-F77E-43AB-BA39-EC588A49E263}"/>
    <dgm:cxn modelId="{0043194F-8A5E-48BB-B1CA-C25E7364FCB0}" type="presOf" srcId="{31260E6E-0FC3-4237-B943-85AEAB32F0D7}" destId="{393C5A84-7F37-46D2-88EB-D8E8905E683B}" srcOrd="0" destOrd="0" presId="urn:microsoft.com/office/officeart/2005/8/layout/hList3"/>
    <dgm:cxn modelId="{D9D78353-0041-4BEF-81B7-790E8E2A36E5}" type="presOf" srcId="{2E42DC3D-C236-40E5-9086-C58401D0D67E}" destId="{45E7EF7A-DD08-4EE4-B156-DD5B9776F2D9}" srcOrd="0" destOrd="0" presId="urn:microsoft.com/office/officeart/2005/8/layout/hList3"/>
    <dgm:cxn modelId="{1BBF8981-6D7A-4448-9D1E-D6F2DF6B2DCD}" type="presOf" srcId="{A4116844-8814-46B8-BC99-D07525D4BB3E}" destId="{C1CF6E0B-9618-4578-A611-189993695816}" srcOrd="0" destOrd="0" presId="urn:microsoft.com/office/officeart/2005/8/layout/hList3"/>
    <dgm:cxn modelId="{FA0340AE-D30E-45FB-82AF-BA56788A98A3}" srcId="{31260E6E-0FC3-4237-B943-85AEAB32F0D7}" destId="{C1E1111C-02E4-49DF-9A9C-C0A26F422521}" srcOrd="3" destOrd="0" parTransId="{1500AAEA-F990-4A49-A7C0-473E371F2112}" sibTransId="{035BA7A7-775E-4A48-A2E6-20F12013E36A}"/>
    <dgm:cxn modelId="{5ECD38D5-39C2-4C31-82C9-BE2E627652AD}" type="presOf" srcId="{C1E1111C-02E4-49DF-9A9C-C0A26F422521}" destId="{E0A18988-BE28-406D-B727-D49BAFB026DB}" srcOrd="0" destOrd="0" presId="urn:microsoft.com/office/officeart/2005/8/layout/hList3"/>
    <dgm:cxn modelId="{B7C36DFC-50F1-4013-9900-0239F43BB3C9}" type="presOf" srcId="{DD6F9DA5-FF73-45C8-913D-DA01429A05C6}" destId="{20978CD0-AAB8-4589-9638-15CDCDF9C922}" srcOrd="0" destOrd="0" presId="urn:microsoft.com/office/officeart/2005/8/layout/hList3"/>
    <dgm:cxn modelId="{FA5800E3-AC48-485E-A302-862BC1E1078F}" type="presParOf" srcId="{45E7EF7A-DD08-4EE4-B156-DD5B9776F2D9}" destId="{393C5A84-7F37-46D2-88EB-D8E8905E683B}" srcOrd="0" destOrd="0" presId="urn:microsoft.com/office/officeart/2005/8/layout/hList3"/>
    <dgm:cxn modelId="{4E634009-7D3E-4E9F-BDCA-EE8D562538C8}" type="presParOf" srcId="{45E7EF7A-DD08-4EE4-B156-DD5B9776F2D9}" destId="{46125561-07A9-4502-BEF3-A67BE72D7F88}" srcOrd="1" destOrd="0" presId="urn:microsoft.com/office/officeart/2005/8/layout/hList3"/>
    <dgm:cxn modelId="{63C20207-C96C-45BA-ABF8-D0832AE59572}" type="presParOf" srcId="{46125561-07A9-4502-BEF3-A67BE72D7F88}" destId="{C1CF6E0B-9618-4578-A611-189993695816}" srcOrd="0" destOrd="0" presId="urn:microsoft.com/office/officeart/2005/8/layout/hList3"/>
    <dgm:cxn modelId="{7850B185-10FF-4795-9C8D-D41B4155F336}" type="presParOf" srcId="{46125561-07A9-4502-BEF3-A67BE72D7F88}" destId="{AC6C1D2F-EE15-4E95-951D-2C84C14DBEA2}" srcOrd="1" destOrd="0" presId="urn:microsoft.com/office/officeart/2005/8/layout/hList3"/>
    <dgm:cxn modelId="{08EDF3A5-0A78-4332-8840-2239465FF7FC}" type="presParOf" srcId="{46125561-07A9-4502-BEF3-A67BE72D7F88}" destId="{20978CD0-AAB8-4589-9638-15CDCDF9C922}" srcOrd="2" destOrd="0" presId="urn:microsoft.com/office/officeart/2005/8/layout/hList3"/>
    <dgm:cxn modelId="{16D47D5F-1252-454D-A7CF-8D272E759AB9}" type="presParOf" srcId="{46125561-07A9-4502-BEF3-A67BE72D7F88}" destId="{E0A18988-BE28-406D-B727-D49BAFB026DB}" srcOrd="3" destOrd="0" presId="urn:microsoft.com/office/officeart/2005/8/layout/hList3"/>
    <dgm:cxn modelId="{057E0686-8426-4CAE-AD3C-5F4EB38C4DF5}" type="presParOf" srcId="{45E7EF7A-DD08-4EE4-B156-DD5B9776F2D9}" destId="{C596B637-C7E1-4609-A70D-5E85B266BB9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a:t>
          </a:r>
          <a:r>
            <a:rPr lang="de-AT" sz="2000" kern="1200">
              <a:solidFill>
                <a:srgbClr val="0A6169"/>
              </a:solidFill>
              <a:latin typeface="Mangal Pro" panose="00000500000000000000" pitchFamily="2" charset="0"/>
              <a:cs typeface="Mangal Pro" panose="00000500000000000000" pitchFamily="2" charset="0"/>
            </a:rPr>
            <a:t>der Logistik</a:t>
          </a:r>
          <a:endParaRPr lang="de-AT" sz="2000" kern="1200" dirty="0">
            <a:solidFill>
              <a:srgbClr val="0A6169"/>
            </a:solidFill>
            <a:latin typeface="Mangal Pro" panose="00000500000000000000" pitchFamily="2" charset="0"/>
            <a:cs typeface="Mangal Pro" panose="00000500000000000000" pitchFamily="2" charset="0"/>
          </a:endParaRP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9029" y="1367289"/>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6833" y="1367289"/>
        <a:ext cx="7261808" cy="1071218"/>
      </dsp:txXfrm>
    </dsp:sp>
    <dsp:sp modelId="{CA3E8892-4E50-4B65-98E3-D1044BF7D925}">
      <dsp:nvSpPr>
        <dsp:cNvPr id="0" name=""/>
        <dsp:cNvSpPr/>
      </dsp:nvSpPr>
      <dsp:spPr>
        <a:xfrm>
          <a:off x="1628741" y="135005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9255" y="63884"/>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7059" y="63884"/>
        <a:ext cx="7261808" cy="1071218"/>
      </dsp:txXfrm>
    </dsp:sp>
    <dsp:sp modelId="{79744E4A-1ADB-4BEA-8773-2BB14D19B5F7}">
      <dsp:nvSpPr>
        <dsp:cNvPr id="0" name=""/>
        <dsp:cNvSpPr/>
      </dsp:nvSpPr>
      <dsp:spPr>
        <a:xfrm>
          <a:off x="1645987" y="29402"/>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der Logistik</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169255" y="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7059" y="0"/>
        <a:ext cx="7261808" cy="1071218"/>
      </dsp:txXfrm>
    </dsp:sp>
    <dsp:sp modelId="{79744E4A-1ADB-4BEA-8773-2BB14D19B5F7}">
      <dsp:nvSpPr>
        <dsp:cNvPr id="0" name=""/>
        <dsp:cNvSpPr/>
      </dsp:nvSpPr>
      <dsp:spPr>
        <a:xfrm>
          <a:off x="1645987" y="0"/>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2165" y="1339480"/>
        <a:ext cx="7261808" cy="1071218"/>
      </dsp:txXfrm>
    </dsp:sp>
    <dsp:sp modelId="{2EEA31F9-4FC0-463E-8050-6998BD36AD0D}">
      <dsp:nvSpPr>
        <dsp:cNvPr id="0" name=""/>
        <dsp:cNvSpPr/>
      </dsp:nvSpPr>
      <dsp:spPr>
        <a:xfrm>
          <a:off x="1628751" y="1339480"/>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169029" y="2678961"/>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der Logistik</a:t>
          </a:r>
        </a:p>
      </dsp:txBody>
      <dsp:txXfrm rot="10800000">
        <a:off x="2436833" y="2678961"/>
        <a:ext cx="7261808" cy="1071218"/>
      </dsp:txXfrm>
    </dsp:sp>
    <dsp:sp modelId="{CA3E8892-4E50-4B65-98E3-D1044BF7D925}">
      <dsp:nvSpPr>
        <dsp:cNvPr id="0" name=""/>
        <dsp:cNvSpPr/>
      </dsp:nvSpPr>
      <dsp:spPr>
        <a:xfrm>
          <a:off x="1628741" y="2678961"/>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C5A84-7F37-46D2-88EB-D8E8905E683B}">
      <dsp:nvSpPr>
        <dsp:cNvPr id="0" name=""/>
        <dsp:cNvSpPr/>
      </dsp:nvSpPr>
      <dsp:spPr>
        <a:xfrm>
          <a:off x="0" y="0"/>
          <a:ext cx="10515600" cy="1173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de-AT" sz="5400" kern="1200" dirty="0"/>
            <a:t>Einstieg in die Logistik</a:t>
          </a:r>
        </a:p>
      </dsp:txBody>
      <dsp:txXfrm>
        <a:off x="0" y="0"/>
        <a:ext cx="10515600" cy="1173480"/>
      </dsp:txXfrm>
    </dsp:sp>
    <dsp:sp modelId="{C1CF6E0B-9618-4578-A611-189993695816}">
      <dsp:nvSpPr>
        <dsp:cNvPr id="0" name=""/>
        <dsp:cNvSpPr/>
      </dsp:nvSpPr>
      <dsp:spPr>
        <a:xfrm>
          <a:off x="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Ausbildung in der Lehre</a:t>
          </a:r>
        </a:p>
      </dsp:txBody>
      <dsp:txXfrm>
        <a:off x="0" y="1173480"/>
        <a:ext cx="2628899" cy="2464308"/>
      </dsp:txXfrm>
    </dsp:sp>
    <dsp:sp modelId="{AC6C1D2F-EE15-4E95-951D-2C84C14DBEA2}">
      <dsp:nvSpPr>
        <dsp:cNvPr id="0" name=""/>
        <dsp:cNvSpPr/>
      </dsp:nvSpPr>
      <dsp:spPr>
        <a:xfrm>
          <a:off x="26289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Schule </a:t>
          </a:r>
          <a:br>
            <a:rPr lang="de-AT" sz="2600" kern="1200" dirty="0"/>
          </a:br>
          <a:r>
            <a:rPr lang="de-AT" sz="2600" kern="1200" dirty="0"/>
            <a:t>(AHS, BHS)</a:t>
          </a:r>
        </a:p>
      </dsp:txBody>
      <dsp:txXfrm>
        <a:off x="2628900" y="1173480"/>
        <a:ext cx="2628899" cy="2464308"/>
      </dsp:txXfrm>
    </dsp:sp>
    <dsp:sp modelId="{20978CD0-AAB8-4589-9638-15CDCDF9C922}">
      <dsp:nvSpPr>
        <dsp:cNvPr id="0" name=""/>
        <dsp:cNvSpPr/>
      </dsp:nvSpPr>
      <dsp:spPr>
        <a:xfrm>
          <a:off x="52578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Studium (Bachelor, Master)</a:t>
          </a:r>
        </a:p>
      </dsp:txBody>
      <dsp:txXfrm>
        <a:off x="5257800" y="1173480"/>
        <a:ext cx="2628899" cy="2464308"/>
      </dsp:txXfrm>
    </dsp:sp>
    <dsp:sp modelId="{E0A18988-BE28-406D-B727-D49BAFB026DB}">
      <dsp:nvSpPr>
        <dsp:cNvPr id="0" name=""/>
        <dsp:cNvSpPr/>
      </dsp:nvSpPr>
      <dsp:spPr>
        <a:xfrm>
          <a:off x="78867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Weiterbildungen (WIFI, BFI, AMS) oder Quereinstieg</a:t>
          </a:r>
        </a:p>
      </dsp:txBody>
      <dsp:txXfrm>
        <a:off x="7886700" y="1173480"/>
        <a:ext cx="2628899" cy="2464308"/>
      </dsp:txXfrm>
    </dsp:sp>
    <dsp:sp modelId="{C596B637-C7E1-4609-A70D-5E85B266BB91}">
      <dsp:nvSpPr>
        <dsp:cNvPr id="0" name=""/>
        <dsp:cNvSpPr/>
      </dsp:nvSpPr>
      <dsp:spPr>
        <a:xfrm>
          <a:off x="0" y="3637788"/>
          <a:ext cx="10515600" cy="27381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10.02.2026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10.02.2026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The World Bank (2025), </a:t>
            </a:r>
            <a:r>
              <a:rPr lang="de-AT" dirty="0" err="1"/>
              <a:t>Logistics</a:t>
            </a:r>
            <a:r>
              <a:rPr lang="de-AT" dirty="0"/>
              <a:t> Performance Index (LPI). https://lpi.worldbank.org/; Abruf 08.07.2025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248151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genaue Aktivitätsbeschreibung sowie die Karten zum Ausdrucken finden Sie unter https://retrans.at/de/lehrmittel/berufe-memory</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271688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 Erstellung aller Inserate: Ausstellung aller Inserate</a:t>
            </a:r>
            <a:br>
              <a:rPr lang="de-AT" dirty="0"/>
            </a:br>
            <a:r>
              <a:rPr lang="de-AT" dirty="0"/>
              <a:t>Optional: Bewertung der Inserate durch </a:t>
            </a:r>
            <a:r>
              <a:rPr lang="de-AT" dirty="0" err="1"/>
              <a:t>Mitschüler:innen</a:t>
            </a:r>
            <a:r>
              <a:rPr lang="de-AT" dirty="0"/>
              <a:t> mittels Klebepunkten oder Online-Voting. Wo würde ich mich bewerben? Was wirkt am attraktivsten?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genaue Aktivitätsbeschreibung sowie die Karten zum Ausdrucken finden Sie unter https://retrans.at/de/</a:t>
            </a:r>
            <a:r>
              <a:rPr lang="de-AT"/>
              <a:t>lehrmittel/wir-suchen-einen</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427976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Mögliche Fragestellungen (unter anderem):</a:t>
            </a:r>
            <a:br>
              <a:rPr lang="de-AT" dirty="0"/>
            </a:br>
            <a:r>
              <a:rPr lang="de-AT" dirty="0"/>
              <a:t>Was sind die wesentlichen Fähigkeiten, die für diesen Beruf heutzutage benötigt werden? Was macht den Beruf so attraktiv? Was werde ich ihn Zukunft in diesem Beruf machen können? Kannst du deine Aufgaben in einem Satz beschreiben?</a:t>
            </a:r>
            <a:br>
              <a:rPr lang="de-AT" dirty="0"/>
            </a:br>
            <a:r>
              <a:rPr lang="de-AT" dirty="0"/>
              <a:t>Was gefällt dir am Meisten an diesem Beruf? Welche Ausbildung brauche ich, um in deinem Beruf zu arbeiten? Warum sollte ich in diesem Beruf arbeiten?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Nach Durchführung aller Interviews erfolgt die Vorstellung und Reflexion der Ergebnisse durch die </a:t>
            </a:r>
            <a:r>
              <a:rPr lang="de-AT" dirty="0" err="1"/>
              <a:t>Schüler:innen</a:t>
            </a:r>
            <a:r>
              <a:rPr lang="de-AT" dirty="0"/>
              <a:t> im gemeinsamen Unterricht.</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genaue Aktivitätsbeschreibung sowie die Karten zum Ausdrucken finden Sie unter https://retrans.at/de/lehrmittel/ich-frage-einen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254867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Es gibt mehrere</a:t>
            </a:r>
            <a:r>
              <a:rPr lang="de-AT" sz="1200" kern="1200" dirty="0">
                <a:solidFill>
                  <a:schemeClr val="tx1"/>
                </a:solidFill>
                <a:effectLst/>
                <a:latin typeface="+mn-lt"/>
                <a:ea typeface="+mn-ea"/>
                <a:cs typeface="+mn-cs"/>
              </a:rPr>
              <a:t> Möglichkeiten eine  Ausbildung in der Logistik zu erhalten: Logistik Lehrberufe, eine  Oberstufenschule mit wirtschaftlichem oder Logistik Schwerpunkt die mit Matura abschließt, und der Abschluss von Universitäten oder Hochschulen mit Schwerpunkt Logistik. Es gibt jedoch auch die Möglichkeit sonstige Weiterbildungsmöglichkeiten oder Kurse mit Inhalten zum Thema Logistik zu absolvieren, um somit Qualifikationen im Bereich Logistik zu erhalten.</a:t>
            </a:r>
          </a:p>
          <a:p>
            <a:endParaRPr lang="de-DE" dirty="0"/>
          </a:p>
          <a:p>
            <a:r>
              <a:rPr lang="de-DE" dirty="0"/>
              <a:t>Quellen:</a:t>
            </a:r>
          </a:p>
          <a:p>
            <a:r>
              <a:rPr lang="de-DE" sz="1200" kern="1200" dirty="0">
                <a:solidFill>
                  <a:schemeClr val="tx1"/>
                </a:solidFill>
                <a:effectLst/>
                <a:latin typeface="+mn-lt"/>
                <a:ea typeface="+mn-ea"/>
                <a:cs typeface="+mn-cs"/>
              </a:rPr>
              <a:t>(Rötzer-Pawlik, 2014)</a:t>
            </a:r>
            <a:endParaRPr lang="de-DE" dirty="0"/>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424290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Eine Logistik Ausbildung bringt gute Jobchancen in den unterschiedlichsten Branchen mit sich, da sich der Bereich der Logistik in einem stetigen Wachstum befindet. Besonders gute Beschäftigungsmöglichkeiten erhalten qualifizierte Fachkräfte mit Zusatzkenntnissen. Dazu zählen beispielsweise die neusten IT Kenntnisse, Fremdsprachen, betriebswirtschaftliche Kenntnisse, gute Kommunikationsfähigkeiten und Wissen über Lagerlogistik Systeme.</a:t>
            </a:r>
            <a:endParaRPr lang="de-DE" sz="1200" kern="1200" dirty="0">
              <a:solidFill>
                <a:schemeClr val="tx1"/>
              </a:solidFill>
              <a:effectLst/>
              <a:latin typeface="+mn-lt"/>
              <a:ea typeface="+mn-ea"/>
              <a:cs typeface="+mn-cs"/>
            </a:endParaRPr>
          </a:p>
          <a:p>
            <a:endParaRPr lang="de-DE" dirty="0"/>
          </a:p>
          <a:p>
            <a:r>
              <a:rPr lang="de-DE" dirty="0"/>
              <a:t>Quelle: </a:t>
            </a:r>
          </a:p>
          <a:p>
            <a:r>
              <a:rPr lang="de-DE" sz="1200" kern="1200" dirty="0">
                <a:solidFill>
                  <a:schemeClr val="tx1"/>
                </a:solidFill>
                <a:effectLst/>
                <a:latin typeface="+mn-lt"/>
                <a:ea typeface="+mn-ea"/>
                <a:cs typeface="+mn-cs"/>
              </a:rPr>
              <a:t>(Rötzer-Pawlik, 2014)</a:t>
            </a:r>
          </a:p>
          <a:p>
            <a:endParaRPr lang="de-DE" sz="1200" kern="1200" dirty="0">
              <a:solidFill>
                <a:schemeClr val="tx1"/>
              </a:solidFill>
              <a:effectLst/>
              <a:latin typeface="+mn-lt"/>
              <a:ea typeface="+mn-ea"/>
              <a:cs typeface="+mn-cs"/>
            </a:endParaRPr>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320403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9075-8062-8168-F9FA-557F36EFC75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F04B3E-9174-CE98-1FE7-FFAC3A3710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D873B7D-63D9-5E62-4B95-DDF1BE12A5D0}"/>
              </a:ext>
            </a:extLst>
          </p:cNvPr>
          <p:cNvSpPr>
            <a:spLocks noGrp="1"/>
          </p:cNvSpPr>
          <p:nvPr>
            <p:ph type="body" idx="1"/>
          </p:nvPr>
        </p:nvSpPr>
        <p:spPr/>
        <p:txBody>
          <a:bodyPr/>
          <a:lstStyle/>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0AD3A509-A096-93B0-6575-AFC38533443B}"/>
              </a:ext>
            </a:extLst>
          </p:cNvPr>
          <p:cNvSpPr>
            <a:spLocks noGrp="1"/>
          </p:cNvSpPr>
          <p:nvPr>
            <p:ph type="sldNum" sz="quarter" idx="5"/>
          </p:nvPr>
        </p:nvSpPr>
        <p:spPr/>
        <p:txBody>
          <a:bodyPr/>
          <a:lstStyle/>
          <a:p>
            <a:fld id="{23212CE9-4559-481E-B405-0C43FBE97BC7}" type="slidenum">
              <a:rPr lang="de-AT" smtClean="0"/>
              <a:t>20</a:t>
            </a:fld>
            <a:endParaRPr lang="de-AT"/>
          </a:p>
        </p:txBody>
      </p:sp>
    </p:spTree>
    <p:extLst>
      <p:ext uri="{BB962C8B-B14F-4D97-AF65-F5344CB8AC3E}">
        <p14:creationId xmlns:p14="http://schemas.microsoft.com/office/powerpoint/2010/main" val="279954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F1E2-361D-9EB1-ED62-5254EB6D25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3F6A2C-736E-581F-9043-A0E2A1248B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6DA822-09B6-B1A7-49BC-CDD1A94C62AC}"/>
              </a:ext>
            </a:extLst>
          </p:cNvPr>
          <p:cNvSpPr>
            <a:spLocks noGrp="1"/>
          </p:cNvSpPr>
          <p:nvPr>
            <p:ph type="body" idx="1"/>
          </p:nvPr>
        </p:nvSpPr>
        <p:spPr/>
        <p:txBody>
          <a:bodyPr/>
          <a:lstStyle/>
          <a:p>
            <a:pPr lvl="0"/>
            <a:r>
              <a:rPr lang="de-AT" sz="1200" b="1" kern="1200" dirty="0">
                <a:solidFill>
                  <a:schemeClr val="tx1"/>
                </a:solidFill>
                <a:effectLst/>
                <a:latin typeface="+mn-lt"/>
                <a:ea typeface="+mn-ea"/>
                <a:cs typeface="+mn-cs"/>
              </a:rPr>
              <a:t>Charakteristika</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Eine Ausbildung in der Oberstufe, an einer allgemein Bildenden Höheren Schule (AHS) oder einer Berufsbildenden Höheren Schule (BHS), kann nach dem Abschluss einer Mittelschule oder der Unterstufe der allgemein Bildenden Höheren Schule (AHS) begonnen werden. Der Unterschied zur Lehre ist, dass die Lehre erst nach dem Abschluss der Schulpflicht begonnen werden kann (9 Jahre) und, dass die Ausbildung eine Kombination aus Betrieb und Schule vorsieht. Bei einer Ausbildung in einer AHS Oberstufe oder einer Berufsbildenden Höheren Schule handelt es sich um Vollzeitschulen. Damit ist gemeint, dass die Ausbildung überwiegend in Schulgebäuden stattfindet. Zu </a:t>
            </a:r>
            <a:r>
              <a:rPr lang="de-DE" sz="1200" kern="1200" dirty="0">
                <a:solidFill>
                  <a:schemeClr val="tx1"/>
                </a:solidFill>
                <a:effectLst/>
                <a:latin typeface="+mn-lt"/>
                <a:ea typeface="+mn-ea"/>
                <a:cs typeface="+mn-cs"/>
              </a:rPr>
              <a:t>Berufsbildenden Höheren Schulen zählen in Österreich unter anderem die Schultypen „Handelsakademie“ (HAK) und „Höhere Technische Lehranstalt“ (HTL). Andere Berufsbildende Höhere Schulen sind Höhere Lehranstalt für Mode, Tourismus oder wirtschaftliche Berufe und die Bildungsanstalt für Kindergartenpädagogik oder Sozialpädagogik.</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Nach näherer Betrachtung der Handelsakademie und der Höheren Technischen Lehranstalt kann man erkennen, dass die HAK eine gute kaufmännische Ausbildung anbietet und die Höhere Technische Lehranstalt einen Schwerpunkt auf die technische Ausbildung legt. </a:t>
            </a:r>
          </a:p>
          <a:p>
            <a:r>
              <a:rPr lang="de-DE" sz="1200" kern="1200" dirty="0">
                <a:solidFill>
                  <a:schemeClr val="tx1"/>
                </a:solidFill>
                <a:effectLst/>
                <a:latin typeface="+mn-lt"/>
                <a:ea typeface="+mn-ea"/>
                <a:cs typeface="+mn-cs"/>
              </a:rPr>
              <a:t> </a:t>
            </a:r>
          </a:p>
          <a:p>
            <a:r>
              <a:rPr lang="de-AT" sz="1200" b="1" kern="1200" dirty="0">
                <a:solidFill>
                  <a:schemeClr val="tx1"/>
                </a:solidFill>
                <a:effectLst/>
                <a:latin typeface="+mn-lt"/>
                <a:ea typeface="+mn-ea"/>
                <a:cs typeface="+mn-cs"/>
              </a:rPr>
              <a:t>Dauer:</a:t>
            </a:r>
            <a:r>
              <a:rPr lang="de-DE" sz="1200" kern="1200" dirty="0">
                <a:solidFill>
                  <a:schemeClr val="tx1"/>
                </a:solidFill>
                <a:effectLst/>
                <a:latin typeface="+mn-lt"/>
                <a:ea typeface="+mn-ea"/>
                <a:cs typeface="+mn-cs"/>
              </a:rPr>
              <a:t> Die Ausbildung an einer Berufsbildenden Höheren Schule beträgt 5 Jahre. </a:t>
            </a:r>
          </a:p>
          <a:p>
            <a:r>
              <a:rPr lang="de-DE" sz="1200" b="1" kern="1200" dirty="0">
                <a:solidFill>
                  <a:schemeClr val="tx1"/>
                </a:solidFill>
                <a:effectLst/>
                <a:latin typeface="+mn-lt"/>
                <a:ea typeface="+mn-ea"/>
                <a:cs typeface="+mn-cs"/>
              </a:rPr>
              <a:t>Abschluss:</a:t>
            </a:r>
            <a:r>
              <a:rPr lang="de-DE" sz="1200" kern="1200" dirty="0">
                <a:solidFill>
                  <a:schemeClr val="tx1"/>
                </a:solidFill>
                <a:effectLst/>
                <a:latin typeface="+mn-lt"/>
                <a:ea typeface="+mn-ea"/>
                <a:cs typeface="+mn-cs"/>
              </a:rPr>
              <a:t> Nach den 5 Jahren wird die Ausbildung mit einer Reife- und Diplomprüfung (Matura) abgeschlossen, dies ermöglicht den </a:t>
            </a:r>
            <a:r>
              <a:rPr lang="de-DE" sz="1200" kern="1200" dirty="0" err="1">
                <a:solidFill>
                  <a:schemeClr val="tx1"/>
                </a:solidFill>
                <a:effectLst/>
                <a:latin typeface="+mn-lt"/>
                <a:ea typeface="+mn-ea"/>
                <a:cs typeface="+mn-cs"/>
              </a:rPr>
              <a:t>Absolvent:innen</a:t>
            </a:r>
            <a:r>
              <a:rPr lang="de-DE" sz="1200" kern="1200" dirty="0">
                <a:solidFill>
                  <a:schemeClr val="tx1"/>
                </a:solidFill>
                <a:effectLst/>
                <a:latin typeface="+mn-lt"/>
                <a:ea typeface="+mn-ea"/>
                <a:cs typeface="+mn-cs"/>
              </a:rPr>
              <a:t> eine weiterführende Ausbildung an einer Fachhochschule oder Universität.</a:t>
            </a:r>
          </a:p>
          <a:p>
            <a:r>
              <a:rPr lang="de-DE" sz="1200" b="1" kern="1200" dirty="0">
                <a:solidFill>
                  <a:schemeClr val="tx1"/>
                </a:solidFill>
                <a:effectLst/>
                <a:latin typeface="+mn-lt"/>
                <a:ea typeface="+mn-ea"/>
                <a:cs typeface="+mn-cs"/>
              </a:rPr>
              <a:t>Gemeinsamkeiten</a:t>
            </a:r>
            <a:r>
              <a:rPr lang="de-DE" sz="1200" kern="1200" dirty="0">
                <a:solidFill>
                  <a:schemeClr val="tx1"/>
                </a:solidFill>
                <a:effectLst/>
                <a:latin typeface="+mn-lt"/>
                <a:ea typeface="+mn-ea"/>
                <a:cs typeface="+mn-cs"/>
              </a:rPr>
              <a:t>: Die HAK und HTL weisen auch Gemeinsamkeiten auf. Dazu gehört, das Ziel den </a:t>
            </a:r>
            <a:r>
              <a:rPr lang="de-DE" sz="1200" kern="1200" dirty="0" err="1">
                <a:solidFill>
                  <a:schemeClr val="tx1"/>
                </a:solidFill>
                <a:effectLst/>
                <a:latin typeface="+mn-lt"/>
                <a:ea typeface="+mn-ea"/>
                <a:cs typeface="+mn-cs"/>
              </a:rPr>
              <a:t>Absolvent:innen</a:t>
            </a:r>
            <a:r>
              <a:rPr lang="de-DE" sz="1200" kern="1200" dirty="0">
                <a:solidFill>
                  <a:schemeClr val="tx1"/>
                </a:solidFill>
                <a:effectLst/>
                <a:latin typeface="+mn-lt"/>
                <a:ea typeface="+mn-ea"/>
                <a:cs typeface="+mn-cs"/>
              </a:rPr>
              <a:t> beider Schulen eine gute Ausbildung zu bieten und sie für das spätere Arbeitsleben oder Studium vorzubereiten. Ein weiterer Punkt den beide Schulen gemeinsamen haben, ist die Möglichkeit durch Schwerpunkte oder Fachrichtungen einen Blick in die Tätigkeitsbereiche der Logistik zu werfen.  Auch in Dauer und Art des Abschlusses sind die beiden Höheren Berufsbildenden Schulen identisch. </a:t>
            </a:r>
            <a:endParaRPr lang="de-AT" dirty="0"/>
          </a:p>
          <a:p>
            <a:endParaRPr lang="de-AT" dirty="0"/>
          </a:p>
          <a:p>
            <a:r>
              <a:rPr lang="de-DE" sz="1200" kern="1200" dirty="0">
                <a:solidFill>
                  <a:schemeClr val="tx1"/>
                </a:solidFill>
                <a:effectLst/>
                <a:latin typeface="+mn-lt"/>
                <a:ea typeface="+mn-ea"/>
                <a:cs typeface="+mn-cs"/>
              </a:rPr>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a:solidFill>
                  <a:schemeClr val="tx1"/>
                </a:solidFill>
              </a:rPr>
              <a:t>Staritz, S., Eitler, s., &amp; Schodl, R. (2016). </a:t>
            </a:r>
            <a:r>
              <a:rPr lang="de-AT" sz="1200" i="1" dirty="0">
                <a:solidFill>
                  <a:schemeClr val="tx1"/>
                </a:solidFill>
              </a:rPr>
              <a:t>LOGISTIKAUSBILDUNG AN ÖSTERREICHISCHEN ALLGEMEINBILDENDEN UND BERUFSBILDENDEN HÖHEREN VOLLZEITSCHULEN.</a:t>
            </a:r>
            <a:endParaRPr lang="de-DE" sz="1200" dirty="0">
              <a:solidFill>
                <a:schemeClr val="tx1"/>
              </a:solidFill>
            </a:endParaRPr>
          </a:p>
          <a:p>
            <a:endParaRPr lang="de-AT" dirty="0"/>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40CB9270-6181-669C-CE47-F582D783B4D2}"/>
              </a:ext>
            </a:extLst>
          </p:cNvPr>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343847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B15A-5BCE-DDCC-3173-054D4EF83B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F7C76C-7EC1-19E8-5C70-9F10D66F46B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310E2D-005A-D41F-1ADB-7D4417F4072D}"/>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Nach Abschluss einer Lehre oder einer Höheren Schule gibt  es die Möglichkeit ein Studium an einer Universität oder Fachhochschule zu beginnen. Hier ist es möglich sich auf spezielle Themen oder Bereiche zu spezialisieren, dazu zählt beispielsweise Industrielogistik, Internationales Logistik – Management, Logistik und Transportmanagement und vieles mehr. Ein Studium gibt auch bereits Berufstätigen eine Chance sich neu zu orientieren und einen anderen Berufsweg einzuschlagen oder ihr Fachwissen zu erweitern. Dies ist auch neben dem Beruf möglich, da viele Studiengänge berufsbegleitend angeboten werden. </a:t>
            </a:r>
          </a:p>
          <a:p>
            <a:r>
              <a:rPr lang="de-AT" sz="1200" kern="1200" dirty="0">
                <a:solidFill>
                  <a:schemeClr val="tx1"/>
                </a:solidFill>
                <a:effectLst/>
                <a:latin typeface="+mn-lt"/>
                <a:ea typeface="+mn-ea"/>
                <a:cs typeface="+mn-cs"/>
              </a:rPr>
              <a:t>Ein Studium kann nach erfolgreichem Abschluss der Reife- und Diplomprüfung oder der Studienberechtigungsprüfung begonnen werden. Für künstlerische Studienrichtungen ist eine Zulassungsprüfung notwendig. Anstelle der Reife- und Diplomprüfung oder einer Studienberechtigungsprüfung kann ein gleichwertiges ausländisches Zeugnis oder</a:t>
            </a:r>
            <a:r>
              <a:rPr lang="de-AT" sz="1200" kern="1200" baseline="0" dirty="0">
                <a:solidFill>
                  <a:schemeClr val="tx1"/>
                </a:solidFill>
                <a:effectLst/>
                <a:latin typeface="+mn-lt"/>
                <a:ea typeface="+mn-ea"/>
                <a:cs typeface="+mn-cs"/>
              </a:rPr>
              <a:t> eine Urkunde über den Abschluss eines mindestens dreijährigen Studiums an einer anerkannten postsekundären Bildungseinrichtung vorgelegt werden. </a:t>
            </a:r>
            <a:r>
              <a:rPr lang="de-AT" sz="1200" kern="1200" dirty="0">
                <a:solidFill>
                  <a:schemeClr val="tx1"/>
                </a:solidFill>
                <a:effectLst/>
                <a:latin typeface="+mn-lt"/>
                <a:ea typeface="+mn-ea"/>
                <a:cs typeface="+mn-cs"/>
              </a:rPr>
              <a:t>Der nächste Schritt ist die Suche und Entscheidung für eine der unterschiedlichen Studiengänge. Zu Beginn der Studienkarriere ist es nur möglich einen Bachelorstudiengang zu absolvieren, erst nach Abschluss eines Bachelorstudiengangs ist es möglich einen Masterstudiengang zu besuchen.</a:t>
            </a:r>
            <a:r>
              <a:rPr lang="de-AT" sz="1200" kern="1200" baseline="30000" dirty="0">
                <a:solidFill>
                  <a:schemeClr val="tx1"/>
                </a:solidFill>
                <a:effectLst/>
                <a:latin typeface="+mn-lt"/>
                <a:ea typeface="+mn-ea"/>
                <a:cs typeface="+mn-cs"/>
              </a:rPr>
              <a:t> </a:t>
            </a:r>
          </a:p>
          <a:p>
            <a:endParaRPr lang="de-AT" sz="1200" kern="1200" baseline="300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 Berufsreifeprüfung ist eine vollwertige Matura. Man erlangt durch sie mehr</a:t>
            </a:r>
            <a:r>
              <a:rPr lang="de-AT" sz="1200" kern="1200" baseline="0" dirty="0">
                <a:solidFill>
                  <a:schemeClr val="tx1"/>
                </a:solidFill>
                <a:effectLst/>
                <a:latin typeface="+mn-lt"/>
                <a:ea typeface="+mn-ea"/>
                <a:cs typeface="+mn-cs"/>
              </a:rPr>
              <a:t> Allgemeinwissen sowie fachliches Wissen. Außerdem berechtigt sie zum Studium an Universitäten, Fachhochschulen oder Kollegs. Eine Berufsausbildung ist Bedingung für die Zulassung zur Berufsreifeprüfung.</a:t>
            </a:r>
            <a:endParaRPr lang="de-DE" sz="1200" kern="1200" dirty="0">
              <a:solidFill>
                <a:schemeClr val="tx1"/>
              </a:solidFill>
              <a:effectLst/>
              <a:latin typeface="+mn-lt"/>
              <a:ea typeface="+mn-ea"/>
              <a:cs typeface="+mn-cs"/>
            </a:endParaRPr>
          </a:p>
          <a:p>
            <a:endParaRPr lang="de-AT" dirty="0"/>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1B7B774B-7D4D-4517-4E5E-F18073ABE1C3}"/>
              </a:ext>
            </a:extLst>
          </p:cNvPr>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370744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215434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9185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Die Fragen in der Folie können als Aufwärmungsübung zum Thema „Karriere in der Logistik“ verwendet werden. Das Ziel ist es die Fragen mit den SchülerInnen/Studierenden/TeilnehmerInnen zu diskutieren.</a:t>
            </a:r>
            <a:r>
              <a:rPr lang="de-AT" baseline="0" noProof="0" dirty="0"/>
              <a:t> Die Fragen werden während der Präsentation beantwortet. Aufgrund dessen können die Fragen am Ende der Präsentation noch einmal diskutiert werden.</a:t>
            </a:r>
            <a:endParaRPr lang="de-AT" baseline="0" dirty="0"/>
          </a:p>
          <a:p>
            <a:endParaRPr lang="de-AT" baseline="0" dirty="0"/>
          </a:p>
          <a:p>
            <a:endParaRPr lang="de-AT" baseline="0" dirty="0"/>
          </a:p>
          <a:p>
            <a:pPr defTabSz="921337"/>
            <a:r>
              <a:rPr lang="de-AT" b="1" baseline="0" dirty="0"/>
              <a:t>Diskussionsfragen (5-10 Minuten Diskussion)</a:t>
            </a:r>
            <a:r>
              <a:rPr lang="de-AT" baseline="0" dirty="0"/>
              <a:t>: </a:t>
            </a:r>
          </a:p>
          <a:p>
            <a:pPr marL="171450" indent="-171450">
              <a:buFont typeface="Arial" panose="020B0604020202020204" pitchFamily="34" charset="0"/>
              <a:buChar char="•"/>
            </a:pPr>
            <a:r>
              <a:rPr lang="de-AT" sz="1200" kern="1200" baseline="0" dirty="0">
                <a:solidFill>
                  <a:schemeClr val="tx1"/>
                </a:solidFill>
                <a:latin typeface="Corbel" panose="020B0503020204020204" pitchFamily="34" charset="0"/>
                <a:ea typeface="+mn-ea"/>
                <a:cs typeface="+mn-cs"/>
              </a:rPr>
              <a:t>Was ist Logistik?</a:t>
            </a:r>
          </a:p>
          <a:p>
            <a:r>
              <a:rPr lang="de-AT" sz="1200" kern="1200" baseline="0" dirty="0">
                <a:solidFill>
                  <a:schemeClr val="tx1"/>
                </a:solidFill>
                <a:latin typeface="Corbel" panose="020B0503020204020204" pitchFamily="34" charset="0"/>
                <a:ea typeface="+mn-ea"/>
                <a:cs typeface="+mn-cs"/>
              </a:rPr>
              <a:t>Der Begriff Logistik besitzt zwei sprachliche Wurzeln, aus dem griechischen „Lego“ (denken, denkbar) und dem französischen „</a:t>
            </a:r>
            <a:r>
              <a:rPr lang="de-AT" sz="1200" kern="1200" baseline="0" dirty="0" err="1">
                <a:solidFill>
                  <a:schemeClr val="tx1"/>
                </a:solidFill>
                <a:latin typeface="Corbel" panose="020B0503020204020204" pitchFamily="34" charset="0"/>
                <a:ea typeface="+mn-ea"/>
                <a:cs typeface="+mn-cs"/>
              </a:rPr>
              <a:t>lodgement</a:t>
            </a:r>
            <a:r>
              <a:rPr lang="de-AT" sz="1200" kern="1200" baseline="0" dirty="0">
                <a:solidFill>
                  <a:schemeClr val="tx1"/>
                </a:solidFill>
                <a:latin typeface="Corbel" panose="020B0503020204020204" pitchFamily="34" charset="0"/>
                <a:ea typeface="+mn-ea"/>
                <a:cs typeface="+mn-cs"/>
              </a:rPr>
              <a:t>“ (Unterbringung). Der Ursprung der Logistik liegt im militärischen Bereich und klassifiziert alle Tätigkeiten (z. B. Transport von Truppen und Versorgung), die dem Heer als Unterstützung dienen, zu dem Verantwortungsbereich der Logistik. Die Logistik im Militärwesen gewann in den Jahren immer mehr an Bedeutung und wurde nach dem Zweiten Weltkrieg in den USA auch auf die Wirtschaft übertragen.</a:t>
            </a:r>
          </a:p>
          <a:p>
            <a:r>
              <a:rPr lang="de-AT" sz="1200" kern="1200" baseline="0" dirty="0">
                <a:solidFill>
                  <a:schemeClr val="tx1"/>
                </a:solidFill>
                <a:latin typeface="Corbel" panose="020B0503020204020204" pitchFamily="34" charset="0"/>
                <a:ea typeface="+mn-ea"/>
                <a:cs typeface="+mn-cs"/>
              </a:rPr>
              <a:t>In Europa gewann die Logistik in der Wirtschaft erst in den 70er Jahren an Bedeutung. Dort lag die Entwicklung der Logistik in den Händen der Ingenieure, die sich hauptsächlich auf die Entwicklung von Materialflusstechniken (Transport- und Lagertechniken) konzentrierten. Erst später, am Ende der 70er Jahre, wurden neue wirtschaftliche und ablauforganisatorische Aspekte behandelt, die Konzepte wie zum Beispiel bestandslose Produktion, Losgröße Eins, just in time und Kanban (Auftragsproduktion) hervorbrachten. Nachdem die Automobilunternehmen als Vorreiter erste Logistikkonzepte in die Industrie übernahmen, folgten weitere Branchen diesem Vorbild und beschäftigten sich zunehmend mit der Disziplin Logistik. </a:t>
            </a:r>
          </a:p>
          <a:p>
            <a:endParaRPr lang="de-AT" sz="1200" kern="1200" baseline="0" dirty="0">
              <a:solidFill>
                <a:schemeClr val="tx1"/>
              </a:solidFill>
              <a:latin typeface="Corbel" panose="020B0503020204020204" pitchFamily="34" charset="0"/>
              <a:ea typeface="+mn-ea"/>
              <a:cs typeface="+mn-cs"/>
            </a:endParaRPr>
          </a:p>
          <a:p>
            <a:pPr marL="171450" indent="-171450">
              <a:buFont typeface="Arial" panose="020B0604020202020204" pitchFamily="34" charset="0"/>
              <a:buChar char="•"/>
            </a:pPr>
            <a:r>
              <a:rPr lang="de-AT" sz="1200" kern="1200" baseline="0" dirty="0">
                <a:solidFill>
                  <a:schemeClr val="tx1"/>
                </a:solidFill>
                <a:latin typeface="Corbel" panose="020B0503020204020204" pitchFamily="34" charset="0"/>
                <a:ea typeface="+mn-ea"/>
                <a:cs typeface="+mn-cs"/>
              </a:rPr>
              <a:t>Welche Berufe gibt es in der Logistikbranche?</a:t>
            </a:r>
          </a:p>
          <a:p>
            <a:r>
              <a:rPr lang="de-AT" sz="1200" kern="1200" baseline="0" dirty="0" err="1">
                <a:solidFill>
                  <a:schemeClr val="tx1"/>
                </a:solidFill>
                <a:latin typeface="Corbel" panose="020B0503020204020204" pitchFamily="34" charset="0"/>
                <a:ea typeface="+mn-ea"/>
                <a:cs typeface="+mn-cs"/>
              </a:rPr>
              <a:t>LogistikmanagerIn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LogistikerIn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SpeditionslogistikerIn</a:t>
            </a:r>
            <a:r>
              <a:rPr lang="de-AT" sz="1200" kern="1200" baseline="0" dirty="0">
                <a:solidFill>
                  <a:schemeClr val="tx1"/>
                </a:solidFill>
                <a:latin typeface="Corbel" panose="020B0503020204020204" pitchFamily="34" charset="0"/>
                <a:ea typeface="+mn-ea"/>
                <a:cs typeface="+mn-cs"/>
              </a:rPr>
              <a:t>, Speditionskaufleute, Betriebslogistikkaufleute, </a:t>
            </a:r>
            <a:r>
              <a:rPr lang="de-AT" sz="1200" kern="1200" baseline="0" dirty="0" err="1">
                <a:solidFill>
                  <a:schemeClr val="tx1"/>
                </a:solidFill>
                <a:latin typeface="Corbel" panose="020B0503020204020204" pitchFamily="34" charset="0"/>
                <a:ea typeface="+mn-ea"/>
                <a:cs typeface="+mn-cs"/>
              </a:rPr>
              <a:t>BerufskraftfahrerIn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WirtschaftsingenieurIn</a:t>
            </a:r>
            <a:r>
              <a:rPr lang="de-AT" sz="1200" kern="1200" baseline="0" dirty="0">
                <a:solidFill>
                  <a:schemeClr val="tx1"/>
                </a:solidFill>
                <a:latin typeface="Corbel" panose="020B0503020204020204" pitchFamily="34" charset="0"/>
                <a:ea typeface="+mn-ea"/>
                <a:cs typeface="+mn-cs"/>
              </a:rPr>
              <a:t> für Logistik</a:t>
            </a:r>
          </a:p>
          <a:p>
            <a:endParaRPr lang="de-AT" dirty="0"/>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p>
          <a:p>
            <a:r>
              <a:rPr lang="en-US" dirty="0"/>
              <a:t>Bild </a:t>
            </a:r>
            <a:r>
              <a:rPr lang="en-US" dirty="0" err="1"/>
              <a:t>Pixabay</a:t>
            </a:r>
            <a:r>
              <a:rPr lang="en-US" dirty="0"/>
              <a:t> (2025): https://pixabay.com/illustrations/ecommerce-shipping-globe-trade-map-3688436/; created by </a:t>
            </a:r>
            <a:r>
              <a:rPr lang="en-US" dirty="0" err="1"/>
              <a:t>Mohamed_hassan</a:t>
            </a:r>
            <a:r>
              <a:rPr lang="en-US" dirty="0"/>
              <a:t>, </a:t>
            </a:r>
            <a:r>
              <a:rPr lang="en-US" dirty="0" err="1"/>
              <a:t>Abruf</a:t>
            </a:r>
            <a:r>
              <a:rPr lang="en-US" dirty="0"/>
              <a:t> 07.07.2025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endParaRPr lang="de-AT" dirty="0"/>
          </a:p>
          <a:p>
            <a:r>
              <a:rPr lang="de-AT" dirty="0"/>
              <a:t>Quelle:</a:t>
            </a:r>
          </a:p>
          <a:p>
            <a:r>
              <a:rPr lang="de-AT" dirty="0"/>
              <a:t>Austrian </a:t>
            </a:r>
            <a:r>
              <a:rPr lang="de-AT" dirty="0" err="1"/>
              <a:t>Logistics</a:t>
            </a:r>
            <a:r>
              <a:rPr lang="de-AT" dirty="0"/>
              <a:t> (2026) https://www.austrianlogistics.at/ (Abruf am 04.02.2026)</a:t>
            </a:r>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47301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r>
              <a:rPr lang="de-AT" dirty="0"/>
              <a:t>Der LPI ist ein interaktives Benchmarking-Tool. Dieser Index hilft Ländern dabei Herausforderungen und Möglichkeiten zu identifizieren, welche sie bezüglich ihrer Leistung im Logistikbereich haben. Der LPI 2023 vergleicht 160 Länder miteinander und basiert auf einer weltweiten Umfrage von </a:t>
            </a:r>
            <a:r>
              <a:rPr lang="de-AT" dirty="0" err="1"/>
              <a:t>LogistikdienstleisterInnen</a:t>
            </a:r>
            <a:r>
              <a:rPr lang="de-AT" dirty="0"/>
              <a:t> vor Ort.  Der LPI beurteilt zusammenfassend sechs Kernkompetenzen: Effizienz von Zoll- und Grenzabfertigungen, Qualität der Infrastruktur, Möglichkeit für kostengünstigen Versand, Logistik Kompetenz und Qualität, Tracking &amp; </a:t>
            </a:r>
            <a:r>
              <a:rPr lang="de-AT" dirty="0" err="1"/>
              <a:t>Tracing</a:t>
            </a:r>
            <a:r>
              <a:rPr lang="de-AT" dirty="0"/>
              <a:t> Fähigkeit sowie Lieferpünktlichkeit. </a:t>
            </a:r>
          </a:p>
          <a:p>
            <a:endParaRPr lang="de-AT" dirty="0"/>
          </a:p>
          <a:p>
            <a:r>
              <a:rPr lang="de-AT" dirty="0"/>
              <a:t>The World Bank (2025), </a:t>
            </a:r>
            <a:r>
              <a:rPr lang="de-AT" dirty="0" err="1"/>
              <a:t>Logistics</a:t>
            </a:r>
            <a:r>
              <a:rPr lang="de-AT" dirty="0"/>
              <a:t> Performance Index (LPI). https://lpi.worldbank.org/; Abruf 08.07.2025</a:t>
            </a:r>
          </a:p>
          <a:p>
            <a:r>
              <a:rPr lang="de-AT" dirty="0"/>
              <a:t>The World Bank (2023), </a:t>
            </a:r>
            <a:r>
              <a:rPr lang="en-US" dirty="0"/>
              <a:t>The Logistics Performance Index and Its Indicators</a:t>
            </a:r>
            <a:r>
              <a:rPr lang="de-AT" dirty="0"/>
              <a:t>. https://lpi.worldbank.org/sites/default/files/2023-04/LPI_2023_report_with_layout.pdf; Abruf 08.07.2025</a:t>
            </a:r>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85840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Die österreichische Logistikwirtschaft ist kein isolierter Faktor, sondern ist in Liefer- und Leistungsnetzwerke eingebunden. Sie führt zu direkten und indirekten Konsum- und Investitionseffekten. Sie ermöglicht Umsätze, Wertschöpfung und Beschäftigung, auch in Teilen der Wirtschaft, die nicht in die Logistikwirtschaft mit eingebunden sind. In der österreichischen Wirtschaft stellt die Logistik bis zu 130,5 Milliarden Euro an Umsätzen, bis zu 35,3 Milliarden Euro an Wertschöpfung und bis zu 557.414 Beschäftigungsverhältnisse sicher.</a:t>
            </a:r>
          </a:p>
          <a:p>
            <a:endParaRPr lang="de-AT" dirty="0"/>
          </a:p>
          <a:p>
            <a:r>
              <a:rPr lang="de-AT" dirty="0"/>
              <a:t>Quelle:</a:t>
            </a:r>
          </a:p>
          <a:p>
            <a:pPr marL="0" indent="0">
              <a:buNone/>
            </a:pPr>
            <a:r>
              <a:rPr lang="de-AT" sz="1200" dirty="0">
                <a:solidFill>
                  <a:schemeClr val="tx1"/>
                </a:solidFill>
              </a:rPr>
              <a:t>Schneider, Brunner, </a:t>
            </a:r>
            <a:r>
              <a:rPr lang="de-AT" sz="1200" dirty="0" err="1">
                <a:solidFill>
                  <a:schemeClr val="tx1"/>
                </a:solidFill>
              </a:rPr>
              <a:t>Luptá</a:t>
            </a:r>
            <a:r>
              <a:rPr lang="de-AT" sz="1200" dirty="0" err="1">
                <a:solidFill>
                  <a:schemeClr val="tx1"/>
                </a:solidFill>
                <a:cs typeface="Calibri" panose="020F0502020204030204" pitchFamily="34" charset="0"/>
              </a:rPr>
              <a:t>čik</a:t>
            </a:r>
            <a:r>
              <a:rPr lang="de-AT" sz="1200" dirty="0">
                <a:solidFill>
                  <a:schemeClr val="tx1"/>
                </a:solidFill>
                <a:cs typeface="Calibri" panose="020F0502020204030204" pitchFamily="34" charset="0"/>
              </a:rPr>
              <a:t> (2015): Logistik als volkswirtschaftlicher Multiplikator für den Wirtschaftsstandort Österreich, Seite 4. </a:t>
            </a:r>
          </a:p>
        </p:txBody>
      </p:sp>
      <p:sp>
        <p:nvSpPr>
          <p:cNvPr id="4" name="Foliennummernplatzhalt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8583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In der Logistik gibt es zahlreiche Berufe. Eine Auswahl an Berufen soll in diesem Kapitel näher präsentiert werden. Die aufgezählten Berufsbilder sind dabei keine abschließende Aufzählung, sondern können noch um weitere Beispiele ergänzt oder gekürzt werden.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273272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diesen Videos werden zwei Berufe der ÖBB vorgestellt. Nach dem Ansehen der Videos kann eine kurze Diskussion über Voraussetzungen für diese Berufe geführt werden und über Gemeinsamkeiten/Unterschiede zwischen den Berufen gesprochen werden. Je nach verfügbarer Zeit im Unterricht, kann auch nur ein Video angesehen werden oder die Diskussion ausführlicher oder kürzer gehalten werden.</a:t>
            </a:r>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218093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In diesen Videos werden vier Berufe der Österreichischen Post vorgestellt. Nach dem Ansehen der Videos kann eine kurze Diskussion über Voraussetzungen für diese Berufe geführt werden und über Gemeinsamkeiten/Unterschiede zwischen den Berufen gesprochen werden. Je nach verfügbarer Zeit im Unterricht, kann auch nur ein Video angesehen werden oder die Diskussion ausführlicher oder kürzer gehalten werden.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602382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4" name="Foliennummernplatzhalter 5">
            <a:extLst>
              <a:ext uri="{FF2B5EF4-FFF2-40B4-BE49-F238E27FC236}">
                <a16:creationId xmlns:a16="http://schemas.microsoft.com/office/drawing/2014/main" id="{F2451162-87C2-7D85-4940-BCA6D8D5672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17" name="Picture 4" descr="FHOOE">
            <a:extLst>
              <a:ext uri="{FF2B5EF4-FFF2-40B4-BE49-F238E27FC236}">
                <a16:creationId xmlns:a16="http://schemas.microsoft.com/office/drawing/2014/main" id="{6400E6B0-9B47-C618-3E6A-4F4D038BB5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ISTIKUM - die Logistik-Kompetenz der FH OÖ in Steyr - VNL">
            <a:extLst>
              <a:ext uri="{FF2B5EF4-FFF2-40B4-BE49-F238E27FC236}">
                <a16:creationId xmlns:a16="http://schemas.microsoft.com/office/drawing/2014/main" id="{33C88AE3-89FD-9EA4-66CD-5753ECDA062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descr="Ein Bild, das Screenshot, Dunkelheit, Schwarz enthält.&#10;&#10;KI-generierte Inhalte können fehlerhaft sein.">
            <a:extLst>
              <a:ext uri="{FF2B5EF4-FFF2-40B4-BE49-F238E27FC236}">
                <a16:creationId xmlns:a16="http://schemas.microsoft.com/office/drawing/2014/main" id="{BFF1FB04-F1DD-1D87-D638-AD17D59E9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3" name="Grafik 22" descr="Ein Bild, das Text, Schrift, Grafiken, Logo enthält.&#10;&#10;KI-generierte Inhalte können fehlerhaft sein.">
            <a:extLst>
              <a:ext uri="{FF2B5EF4-FFF2-40B4-BE49-F238E27FC236}">
                <a16:creationId xmlns:a16="http://schemas.microsoft.com/office/drawing/2014/main" id="{0622450B-CE57-53E1-9C9B-10A7B01FF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4" name="Grafik 23" descr="Ein Bild, das Grafiken, Symbol, Kunst, Farbigkeit enthält.&#10;&#10;KI-generierte Inhalte können fehlerhaft sein.">
            <a:extLst>
              <a:ext uri="{FF2B5EF4-FFF2-40B4-BE49-F238E27FC236}">
                <a16:creationId xmlns:a16="http://schemas.microsoft.com/office/drawing/2014/main" id="{38A2D017-8E1F-BF26-CA8F-EDACFDA92B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5" name="Grafik 11" descr="Ein Bild, das Screenshot, Schrift, Symbol, Grafiken enthält.&#10;&#10;KI-generierte Inhalte können fehlerhaft sein.">
            <a:extLst>
              <a:ext uri="{FF2B5EF4-FFF2-40B4-BE49-F238E27FC236}">
                <a16:creationId xmlns:a16="http://schemas.microsoft.com/office/drawing/2014/main" id="{E8256997-1C63-D2B7-715C-DF63B51AF9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Infoblatt:</a:t>
            </a:r>
            <a:r>
              <a:rPr lang="de-AT" sz="1600" dirty="0">
                <a:solidFill>
                  <a:srgbClr val="0A6169"/>
                </a:solidFill>
                <a:latin typeface="Mangal Pro" panose="00000500000000000000" pitchFamily="2" charset="0"/>
                <a:cs typeface="Mangal Pro" panose="00000500000000000000" pitchFamily="2" charset="0"/>
              </a:rPr>
              <a:t> </a:t>
            </a:r>
            <a:r>
              <a:rPr lang="de-AT" sz="1600" kern="1200" dirty="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Power Point: </a:t>
            </a:r>
            <a:r>
              <a:rPr lang="de-AT" sz="1600" dirty="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Interaktive Übungen: </a:t>
            </a:r>
            <a:r>
              <a:rPr lang="de-AT" sz="1600" kern="1200" dirty="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dirty="0">
                <a:latin typeface="Mangal Pro" panose="00000500000000000000" pitchFamily="2" charset="0"/>
                <a:cs typeface="Mangal Pro" panose="00000500000000000000" pitchFamily="2" charset="0"/>
              </a:rPr>
              <a:t>finden Sie auf der Plattform </a:t>
            </a:r>
            <a:r>
              <a:rPr lang="de-AT" sz="1600" dirty="0">
                <a:latin typeface="Mangal Pro" panose="00000500000000000000" pitchFamily="2" charset="0"/>
                <a:cs typeface="Mangal Pro" panose="00000500000000000000" pitchFamily="2" charset="0"/>
                <a:hlinkClick r:id="rId2"/>
              </a:rPr>
              <a:t>www.retrans.at </a:t>
            </a:r>
            <a:r>
              <a:rPr lang="de-AT" sz="1600" dirty="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Weiterführende Quellen:</a:t>
            </a:r>
            <a:r>
              <a:rPr lang="de-AT" sz="1600" dirty="0">
                <a:solidFill>
                  <a:srgbClr val="0A6169"/>
                </a:solidFill>
                <a:latin typeface="Mangal Pro" panose="00000500000000000000" pitchFamily="2" charset="0"/>
                <a:cs typeface="Mangal Pro" panose="00000500000000000000" pitchFamily="2" charset="0"/>
              </a:rPr>
              <a:t> </a:t>
            </a:r>
            <a:r>
              <a:rPr lang="de-AT" sz="1600" dirty="0">
                <a:latin typeface="Mangal Pro" panose="00000500000000000000" pitchFamily="2" charset="0"/>
                <a:cs typeface="Mangal Pro" panose="00000500000000000000" pitchFamily="2" charset="0"/>
              </a:rPr>
              <a:t>Am Ende eines jeden Unterkapitels findet sich eine Aufstellung der Literaturquellen.</a:t>
            </a:r>
          </a:p>
          <a:p>
            <a:endParaRPr lang="de-AT" dirty="0"/>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4A92DA04-A1F7-0138-19D2-34DF6893290C}"/>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5" name="Picture 4" descr="FHOOE">
            <a:extLst>
              <a:ext uri="{FF2B5EF4-FFF2-40B4-BE49-F238E27FC236}">
                <a16:creationId xmlns:a16="http://schemas.microsoft.com/office/drawing/2014/main" id="{AF186A85-EC84-9CE2-0D28-54B6B76920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ISTIKUM - die Logistik-Kompetenz der FH OÖ in Steyr - VNL">
            <a:extLst>
              <a:ext uri="{FF2B5EF4-FFF2-40B4-BE49-F238E27FC236}">
                <a16:creationId xmlns:a16="http://schemas.microsoft.com/office/drawing/2014/main" id="{0FF864A9-986D-4051-02C4-BF0B406747E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descr="Ein Bild, das Screenshot, Dunkelheit, Schwarz enthält.&#10;&#10;KI-generierte Inhalte können fehlerhaft sein.">
            <a:extLst>
              <a:ext uri="{FF2B5EF4-FFF2-40B4-BE49-F238E27FC236}">
                <a16:creationId xmlns:a16="http://schemas.microsoft.com/office/drawing/2014/main" id="{69802A50-770C-A553-EEC9-00B54C3E62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9" name="Grafik 18" descr="Ein Bild, das Text, Schrift, Grafiken, Logo enthält.&#10;&#10;KI-generierte Inhalte können fehlerhaft sein.">
            <a:extLst>
              <a:ext uri="{FF2B5EF4-FFF2-40B4-BE49-F238E27FC236}">
                <a16:creationId xmlns:a16="http://schemas.microsoft.com/office/drawing/2014/main" id="{3DA2B237-86DA-58D5-B66D-7AEFFB94A04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0" name="Grafik 19" descr="Ein Bild, das Grafiken, Symbol, Kunst, Farbigkeit enthält.&#10;&#10;KI-generierte Inhalte können fehlerhaft sein.">
            <a:extLst>
              <a:ext uri="{FF2B5EF4-FFF2-40B4-BE49-F238E27FC236}">
                <a16:creationId xmlns:a16="http://schemas.microsoft.com/office/drawing/2014/main" id="{0FB3F0F5-4980-39AC-D262-C30E3DEF4A1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Ein Bild, das Screenshot, Schrift, Symbol, Grafiken enthält.&#10;&#10;KI-generierte Inhalte können fehlerhaft sein.">
            <a:extLst>
              <a:ext uri="{FF2B5EF4-FFF2-40B4-BE49-F238E27FC236}">
                <a16:creationId xmlns:a16="http://schemas.microsoft.com/office/drawing/2014/main" id="{DDF57104-51F7-354D-8D4C-FCB0860BA4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21C6D17C-F00A-2C9E-EC08-7C917B6D8FB7}"/>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7" name="Picture 4" descr="FHOOE">
            <a:extLst>
              <a:ext uri="{FF2B5EF4-FFF2-40B4-BE49-F238E27FC236}">
                <a16:creationId xmlns:a16="http://schemas.microsoft.com/office/drawing/2014/main" id="{F7C2C498-9D6A-B86F-D358-DC5FD40E75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ISTIKUM - die Logistik-Kompetenz der FH OÖ in Steyr - VNL">
            <a:extLst>
              <a:ext uri="{FF2B5EF4-FFF2-40B4-BE49-F238E27FC236}">
                <a16:creationId xmlns:a16="http://schemas.microsoft.com/office/drawing/2014/main" id="{9E5D5017-443D-6DB3-ADF9-08D26B4368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Screenshot, Dunkelheit, Schwarz enthält.&#10;&#10;KI-generierte Inhalte können fehlerhaft sein.">
            <a:extLst>
              <a:ext uri="{FF2B5EF4-FFF2-40B4-BE49-F238E27FC236}">
                <a16:creationId xmlns:a16="http://schemas.microsoft.com/office/drawing/2014/main" id="{1D2A5A4C-C0F5-99F4-14C1-7542B9627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6732C9C9-14E5-70C6-0C32-276432BE73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C54CBAE6-5889-EFC3-C467-070AEABA93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Ein Bild, das Screenshot, Schrift, Symbol, Grafiken enthält.&#10;&#10;KI-generierte Inhalte können fehlerhaft sein.">
            <a:extLst>
              <a:ext uri="{FF2B5EF4-FFF2-40B4-BE49-F238E27FC236}">
                <a16:creationId xmlns:a16="http://schemas.microsoft.com/office/drawing/2014/main" id="{6B5F30E2-C24D-CFA5-3B55-0824621A75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3B5FFB68-576D-8736-1E00-292352FC985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BC2BD861-D9F2-E605-0667-29CFEA7159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15204AB5-4B4B-BDC3-8C0B-EA82F8CF00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B7C75A48-304D-4610-6968-DF88C38091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113F5CA6-79B8-3083-6CF4-B35143A0C2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60027D73-1BAF-3EFD-C646-136A4FA500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A5C3C9F4-8D96-4A70-4FFB-EFE49A81C2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Ein Bild, das Schwarz, Dunkelheit enthält.&#10;&#10;KI-generierte Inhalte können fehlerhaft sei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881535" y="6530909"/>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5" name="Foliennummernplatzhalter 5">
            <a:extLst>
              <a:ext uri="{FF2B5EF4-FFF2-40B4-BE49-F238E27FC236}">
                <a16:creationId xmlns:a16="http://schemas.microsoft.com/office/drawing/2014/main" id="{8F8304A2-F6B5-3104-0698-BCFC93A6CF3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8" name="Picture 4" descr="FHOOE">
            <a:extLst>
              <a:ext uri="{FF2B5EF4-FFF2-40B4-BE49-F238E27FC236}">
                <a16:creationId xmlns:a16="http://schemas.microsoft.com/office/drawing/2014/main" id="{13506CFC-6A73-C6E8-607A-1DD831437A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3C22FA93-937A-E0AA-9193-096192E107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55205946-B3D0-3B19-C585-2F5DF6F5F5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E6363A8B-4ECB-2A19-9184-41F775F734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A44D7B2C-22C5-FA54-FAA5-4C229B2ECD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0C84D5D1-DF60-A21C-02D7-A8ADA673415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10.02.2026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10.02.2026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R_IXUH1_YKI?si=pNVurj7Pkxv7oJvD"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youtu.be/lCyfeakfGrA?si=lPFOiNNA4kf33kq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Fz_N_DI2fQ?si=vWYV8JriCkVg2C6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youtu.be/XpkNlSM1to4?si=hoBtDDJePG3yUwYb" TargetMode="External"/><Relationship Id="rId5" Type="http://schemas.openxmlformats.org/officeDocument/2006/relationships/hyperlink" Target="https://youtu.be/1OjE7PP60Ak?si=6BEG7gImBtTRu5bQ" TargetMode="External"/><Relationship Id="rId4" Type="http://schemas.openxmlformats.org/officeDocument/2006/relationships/hyperlink" Target="https://youtu.be/D7CMIVQFMn0?si=6-axKn_Tx8UjFlL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lpi.worldbank.org/" TargetMode="External"/><Relationship Id="rId2" Type="http://schemas.openxmlformats.org/officeDocument/2006/relationships/hyperlink" Target="https://www.austrianlogistics.at/" TargetMode="External"/><Relationship Id="rId1" Type="http://schemas.openxmlformats.org/officeDocument/2006/relationships/slideLayout" Target="../slideLayouts/slideLayout6.xml"/><Relationship Id="rId4" Type="http://schemas.openxmlformats.org/officeDocument/2006/relationships/hyperlink" Target="https://lpi.worldbank.org/sites/default/files/2023-04/LPI_2023_report_with_layout.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dirty="0"/>
              <a:t>Karriere in der Logistik</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dirty="0"/>
              <a:t>Wie du etwas in der Logistik bewegen kannst</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4264-764A-CC6E-B50E-796951F3FBA9}"/>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8617582-A031-7C92-3B86-61FE742B8886}"/>
              </a:ext>
            </a:extLst>
          </p:cNvPr>
          <p:cNvGraphicFramePr/>
          <p:nvPr>
            <p:extLst>
              <p:ext uri="{D42A27DB-BD31-4B8C-83A1-F6EECF244321}">
                <p14:modId xmlns:p14="http://schemas.microsoft.com/office/powerpoint/2010/main" val="319016995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73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D8ACF-4506-3982-97C6-C013931F55E4}"/>
              </a:ext>
            </a:extLst>
          </p:cNvPr>
          <p:cNvSpPr>
            <a:spLocks noGrp="1"/>
          </p:cNvSpPr>
          <p:nvPr>
            <p:ph type="title"/>
          </p:nvPr>
        </p:nvSpPr>
        <p:spPr/>
        <p:txBody>
          <a:bodyPr>
            <a:normAutofit/>
          </a:bodyPr>
          <a:lstStyle/>
          <a:p>
            <a:r>
              <a:rPr lang="de-AT" sz="3000" dirty="0"/>
              <a:t>Berufsbilder in der Logistik (Auswahl)</a:t>
            </a:r>
          </a:p>
        </p:txBody>
      </p:sp>
      <p:sp>
        <p:nvSpPr>
          <p:cNvPr id="3" name="Inhaltsplatzhalter 2">
            <a:extLst>
              <a:ext uri="{FF2B5EF4-FFF2-40B4-BE49-F238E27FC236}">
                <a16:creationId xmlns:a16="http://schemas.microsoft.com/office/drawing/2014/main" id="{4363A1F4-3061-1934-34F5-3E412ACEE2EC}"/>
              </a:ext>
            </a:extLst>
          </p:cNvPr>
          <p:cNvSpPr>
            <a:spLocks noGrp="1"/>
          </p:cNvSpPr>
          <p:nvPr>
            <p:ph idx="1"/>
          </p:nvPr>
        </p:nvSpPr>
        <p:spPr>
          <a:xfrm>
            <a:off x="838200" y="1847284"/>
            <a:ext cx="5257800" cy="3911404"/>
          </a:xfrm>
        </p:spPr>
        <p:txBody>
          <a:bodyPr>
            <a:normAutofit/>
          </a:bodyPr>
          <a:lstStyle/>
          <a:p>
            <a:r>
              <a:rPr lang="de-AT" dirty="0" err="1"/>
              <a:t>Berufskraftfahrer:in</a:t>
            </a:r>
            <a:endParaRPr lang="de-AT" dirty="0"/>
          </a:p>
          <a:p>
            <a:r>
              <a:rPr lang="de-AT" dirty="0" err="1"/>
              <a:t>Betriebslogistikkaufmann:frau</a:t>
            </a:r>
            <a:r>
              <a:rPr lang="de-AT" dirty="0"/>
              <a:t> </a:t>
            </a:r>
          </a:p>
          <a:p>
            <a:r>
              <a:rPr lang="de-AT" dirty="0" err="1"/>
              <a:t>Einkäufer:in</a:t>
            </a:r>
            <a:endParaRPr lang="de-AT" dirty="0"/>
          </a:p>
          <a:p>
            <a:r>
              <a:rPr lang="de-AT" dirty="0" err="1"/>
              <a:t>Großhandelskaufmann:frau</a:t>
            </a:r>
            <a:endParaRPr lang="de-AT" dirty="0"/>
          </a:p>
          <a:p>
            <a:r>
              <a:rPr lang="de-AT" dirty="0" err="1"/>
              <a:t>Industriekaufmann:frau</a:t>
            </a:r>
            <a:endParaRPr lang="de-AT" dirty="0"/>
          </a:p>
          <a:p>
            <a:r>
              <a:rPr lang="de-AT" dirty="0" err="1"/>
              <a:t>Speditionskaufmann:frau</a:t>
            </a:r>
            <a:endParaRPr lang="de-AT" dirty="0"/>
          </a:p>
          <a:p>
            <a:endParaRPr lang="de-AT" dirty="0"/>
          </a:p>
          <a:p>
            <a:r>
              <a:rPr lang="de-AT" dirty="0"/>
              <a:t>Und viele mehr…</a:t>
            </a:r>
          </a:p>
        </p:txBody>
      </p:sp>
      <p:sp>
        <p:nvSpPr>
          <p:cNvPr id="8" name="Inhaltsplatzhalter 2">
            <a:extLst>
              <a:ext uri="{FF2B5EF4-FFF2-40B4-BE49-F238E27FC236}">
                <a16:creationId xmlns:a16="http://schemas.microsoft.com/office/drawing/2014/main" id="{B6213906-B67E-3F83-4ACB-64A7BABAC43F}"/>
              </a:ext>
            </a:extLst>
          </p:cNvPr>
          <p:cNvSpPr txBox="1">
            <a:spLocks/>
          </p:cNvSpPr>
          <p:nvPr/>
        </p:nvSpPr>
        <p:spPr>
          <a:xfrm>
            <a:off x="6096000" y="1847284"/>
            <a:ext cx="525780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err="1"/>
              <a:t>Logistikmanager:in</a:t>
            </a:r>
            <a:endParaRPr lang="de-AT" dirty="0"/>
          </a:p>
          <a:p>
            <a:r>
              <a:rPr lang="de-AT" dirty="0" err="1"/>
              <a:t>Supply-Chain-Manager:in</a:t>
            </a:r>
            <a:endParaRPr lang="de-AT" dirty="0"/>
          </a:p>
          <a:p>
            <a:r>
              <a:rPr lang="de-AT" dirty="0" err="1"/>
              <a:t>Transportmanager:in</a:t>
            </a:r>
            <a:endParaRPr lang="de-AT" dirty="0"/>
          </a:p>
          <a:p>
            <a:r>
              <a:rPr lang="de-AT" dirty="0" err="1"/>
              <a:t>Mobilitätsberater:in</a:t>
            </a:r>
            <a:endParaRPr lang="de-AT" dirty="0"/>
          </a:p>
          <a:p>
            <a:r>
              <a:rPr lang="de-AT" dirty="0" err="1"/>
              <a:t>E‑Commerce‑Logistikmanager:in</a:t>
            </a:r>
            <a:endParaRPr lang="de-AT" dirty="0"/>
          </a:p>
          <a:p>
            <a:r>
              <a:rPr lang="de-AT" dirty="0"/>
              <a:t>Strategische Logistikleitung</a:t>
            </a:r>
          </a:p>
          <a:p>
            <a:r>
              <a:rPr lang="de-AT" dirty="0"/>
              <a:t>Internationales Logistikmanagement</a:t>
            </a:r>
          </a:p>
          <a:p>
            <a:r>
              <a:rPr lang="de-AT" dirty="0"/>
              <a:t>Logistik‑Controlling, digitale Logistik, Prozessmanagement</a:t>
            </a:r>
          </a:p>
        </p:txBody>
      </p:sp>
    </p:spTree>
    <p:extLst>
      <p:ext uri="{BB962C8B-B14F-4D97-AF65-F5344CB8AC3E}">
        <p14:creationId xmlns:p14="http://schemas.microsoft.com/office/powerpoint/2010/main" val="79245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2E925-91A0-281D-DBC1-AE6F52696099}"/>
              </a:ext>
            </a:extLst>
          </p:cNvPr>
          <p:cNvSpPr>
            <a:spLocks noGrp="1"/>
          </p:cNvSpPr>
          <p:nvPr>
            <p:ph type="title"/>
          </p:nvPr>
        </p:nvSpPr>
        <p:spPr/>
        <p:txBody>
          <a:bodyPr>
            <a:normAutofit fontScale="90000"/>
          </a:bodyPr>
          <a:lstStyle/>
          <a:p>
            <a:br>
              <a:rPr lang="de-AT" dirty="0"/>
            </a:br>
            <a:r>
              <a:rPr lang="de-AT" dirty="0"/>
              <a:t>Videos „</a:t>
            </a:r>
            <a:r>
              <a:rPr lang="de-AT" dirty="0" err="1"/>
              <a:t>One</a:t>
            </a:r>
            <a:r>
              <a:rPr lang="de-AT" dirty="0"/>
              <a:t> </a:t>
            </a:r>
            <a:r>
              <a:rPr lang="de-AT" dirty="0" err="1"/>
              <a:t>day</a:t>
            </a:r>
            <a:r>
              <a:rPr lang="de-AT" dirty="0"/>
              <a:t> in a </a:t>
            </a:r>
            <a:r>
              <a:rPr lang="de-AT" dirty="0" err="1"/>
              <a:t>job</a:t>
            </a:r>
            <a:r>
              <a:rPr lang="de-AT" dirty="0"/>
              <a:t>“</a:t>
            </a:r>
            <a:br>
              <a:rPr lang="de-AT" dirty="0"/>
            </a:br>
            <a:r>
              <a:rPr lang="de-AT" dirty="0"/>
              <a:t>bei den ÖBB</a:t>
            </a:r>
          </a:p>
        </p:txBody>
      </p:sp>
      <p:sp>
        <p:nvSpPr>
          <p:cNvPr id="3" name="Inhaltsplatzhalter 2">
            <a:extLst>
              <a:ext uri="{FF2B5EF4-FFF2-40B4-BE49-F238E27FC236}">
                <a16:creationId xmlns:a16="http://schemas.microsoft.com/office/drawing/2014/main" id="{A318AA57-52C9-B377-D91B-67B3FCAA1FD3}"/>
              </a:ext>
            </a:extLst>
          </p:cNvPr>
          <p:cNvSpPr>
            <a:spLocks noGrp="1"/>
          </p:cNvSpPr>
          <p:nvPr>
            <p:ph idx="1"/>
          </p:nvPr>
        </p:nvSpPr>
        <p:spPr/>
        <p:txBody>
          <a:bodyPr/>
          <a:lstStyle/>
          <a:p>
            <a:endParaRPr lang="de-AT" dirty="0"/>
          </a:p>
          <a:p>
            <a:r>
              <a:rPr lang="de-AT" dirty="0" err="1"/>
              <a:t>Triebfahrzeugführer:in</a:t>
            </a:r>
            <a:br>
              <a:rPr lang="de-AT" dirty="0"/>
            </a:br>
            <a:r>
              <a:rPr lang="de-AT" dirty="0">
                <a:hlinkClick r:id="rId3"/>
              </a:rPr>
              <a:t>https://youtu.be/R_IXUH1_YKI?si=pNVurj7Pkxv7oJvD</a:t>
            </a:r>
            <a:endParaRPr lang="de-AT" dirty="0"/>
          </a:p>
          <a:p>
            <a:endParaRPr lang="de-AT" dirty="0"/>
          </a:p>
          <a:p>
            <a:r>
              <a:rPr lang="de-AT" dirty="0" err="1"/>
              <a:t>Zugbegleiter:in</a:t>
            </a:r>
            <a:br>
              <a:rPr lang="de-AT" dirty="0"/>
            </a:br>
            <a:r>
              <a:rPr lang="de-AT" dirty="0">
                <a:hlinkClick r:id="rId4"/>
              </a:rPr>
              <a:t>https://youtu.be/lCyfeakfGrA?si=lPFOiNNA4kf33kqx</a:t>
            </a:r>
            <a:endParaRPr lang="de-AT" dirty="0"/>
          </a:p>
          <a:p>
            <a:pPr marL="0" indent="0">
              <a:buNone/>
            </a:pPr>
            <a:endParaRPr lang="de-AT" dirty="0"/>
          </a:p>
          <a:p>
            <a:r>
              <a:rPr lang="de-AT" dirty="0"/>
              <a:t>Diskussionsfragen:</a:t>
            </a:r>
            <a:br>
              <a:rPr lang="de-AT" dirty="0"/>
            </a:br>
            <a:r>
              <a:rPr lang="de-AT" dirty="0"/>
              <a:t>Was verbindet diese beiden Berufe?</a:t>
            </a:r>
            <a:br>
              <a:rPr lang="de-AT" dirty="0"/>
            </a:br>
            <a:r>
              <a:rPr lang="de-AT" dirty="0"/>
              <a:t>Wo unterscheiden sie sich?</a:t>
            </a:r>
            <a:br>
              <a:rPr lang="de-AT" dirty="0"/>
            </a:br>
            <a:r>
              <a:rPr lang="de-AT" dirty="0"/>
              <a:t>Welche Fähigkeiten braucht man für diese Berufe?</a:t>
            </a:r>
          </a:p>
        </p:txBody>
      </p:sp>
    </p:spTree>
    <p:extLst>
      <p:ext uri="{BB962C8B-B14F-4D97-AF65-F5344CB8AC3E}">
        <p14:creationId xmlns:p14="http://schemas.microsoft.com/office/powerpoint/2010/main" val="188703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73C25-6594-A2AA-F3D9-6443E23691BC}"/>
              </a:ext>
            </a:extLst>
          </p:cNvPr>
          <p:cNvSpPr>
            <a:spLocks noGrp="1"/>
          </p:cNvSpPr>
          <p:nvPr>
            <p:ph type="title"/>
          </p:nvPr>
        </p:nvSpPr>
        <p:spPr/>
        <p:txBody>
          <a:bodyPr>
            <a:normAutofit/>
          </a:bodyPr>
          <a:lstStyle/>
          <a:p>
            <a:r>
              <a:rPr lang="de-AT" sz="3200" dirty="0"/>
              <a:t>Videos „1 Minute 1 Job“</a:t>
            </a:r>
            <a:br>
              <a:rPr lang="de-AT" sz="3200" dirty="0"/>
            </a:br>
            <a:r>
              <a:rPr lang="de-AT" sz="3200" dirty="0"/>
              <a:t>bei der Österreichischen Post</a:t>
            </a:r>
          </a:p>
        </p:txBody>
      </p:sp>
      <p:sp>
        <p:nvSpPr>
          <p:cNvPr id="3" name="Inhaltsplatzhalter 2">
            <a:extLst>
              <a:ext uri="{FF2B5EF4-FFF2-40B4-BE49-F238E27FC236}">
                <a16:creationId xmlns:a16="http://schemas.microsoft.com/office/drawing/2014/main" id="{024A4E1E-ED69-6157-CE15-2BB34701498E}"/>
              </a:ext>
            </a:extLst>
          </p:cNvPr>
          <p:cNvSpPr>
            <a:spLocks noGrp="1"/>
          </p:cNvSpPr>
          <p:nvPr>
            <p:ph idx="1"/>
          </p:nvPr>
        </p:nvSpPr>
        <p:spPr/>
        <p:txBody>
          <a:bodyPr>
            <a:normAutofit/>
          </a:bodyPr>
          <a:lstStyle/>
          <a:p>
            <a:r>
              <a:rPr lang="de-AT" dirty="0" err="1"/>
              <a:t>Postler:in</a:t>
            </a:r>
            <a:r>
              <a:rPr lang="de-AT" dirty="0"/>
              <a:t> in der Logistik</a:t>
            </a:r>
            <a:br>
              <a:rPr lang="de-AT" dirty="0"/>
            </a:br>
            <a:r>
              <a:rPr lang="de-AT" dirty="0">
                <a:hlinkClick r:id="rId3"/>
              </a:rPr>
              <a:t>https://youtu.be/IFz_N_DI2fQ?si=vWYV8JriCkVg2C6Y</a:t>
            </a:r>
            <a:r>
              <a:rPr lang="de-AT" dirty="0"/>
              <a:t> </a:t>
            </a:r>
          </a:p>
          <a:p>
            <a:r>
              <a:rPr lang="de-AT" dirty="0" err="1"/>
              <a:t>Postler:in</a:t>
            </a:r>
            <a:r>
              <a:rPr lang="de-AT" dirty="0"/>
              <a:t> in der Filiale</a:t>
            </a:r>
            <a:br>
              <a:rPr lang="de-AT" dirty="0"/>
            </a:br>
            <a:r>
              <a:rPr lang="de-AT" dirty="0">
                <a:hlinkClick r:id="rId4"/>
              </a:rPr>
              <a:t>https://youtu.be/D7CMIVQFMn0?si=6-axKn_Tx8UjFlLK</a:t>
            </a:r>
            <a:r>
              <a:rPr lang="de-AT" dirty="0"/>
              <a:t> </a:t>
            </a:r>
          </a:p>
          <a:p>
            <a:r>
              <a:rPr lang="de-AT" dirty="0" err="1"/>
              <a:t>LKW-Fahrer:in</a:t>
            </a:r>
            <a:br>
              <a:rPr lang="de-AT" dirty="0"/>
            </a:br>
            <a:r>
              <a:rPr lang="de-AT" dirty="0">
                <a:hlinkClick r:id="rId5"/>
              </a:rPr>
              <a:t>https://youtu.be/1OjE7PP60Ak?si=6BEG7gImBtTRu5bQ</a:t>
            </a:r>
            <a:r>
              <a:rPr lang="de-AT" dirty="0"/>
              <a:t> </a:t>
            </a:r>
          </a:p>
          <a:p>
            <a:r>
              <a:rPr lang="de-AT" dirty="0" err="1"/>
              <a:t>Zusteller:in</a:t>
            </a:r>
            <a:br>
              <a:rPr lang="de-AT" dirty="0"/>
            </a:br>
            <a:r>
              <a:rPr lang="de-AT" dirty="0">
                <a:hlinkClick r:id="rId6"/>
              </a:rPr>
              <a:t>https://youtu.be/XpkNlSM1to4?si=hoBtDDJePG3yUwYb</a:t>
            </a:r>
            <a:r>
              <a:rPr lang="de-AT" dirty="0"/>
              <a:t> </a:t>
            </a:r>
          </a:p>
          <a:p>
            <a:r>
              <a:rPr lang="de-AT" dirty="0"/>
              <a:t>Diskussionsfragen:</a:t>
            </a:r>
            <a:br>
              <a:rPr lang="de-AT" dirty="0"/>
            </a:br>
            <a:r>
              <a:rPr lang="de-AT" dirty="0"/>
              <a:t>Was verbindet diese Berufe?</a:t>
            </a:r>
            <a:br>
              <a:rPr lang="de-AT" dirty="0"/>
            </a:br>
            <a:r>
              <a:rPr lang="de-AT" dirty="0"/>
              <a:t>Wo unterscheiden sie sich?</a:t>
            </a:r>
            <a:br>
              <a:rPr lang="de-AT" dirty="0"/>
            </a:br>
            <a:r>
              <a:rPr lang="de-AT" dirty="0"/>
              <a:t>Welche Fähigkeiten braucht man für diese Berufe?</a:t>
            </a:r>
          </a:p>
          <a:p>
            <a:endParaRPr lang="de-AT" dirty="0"/>
          </a:p>
        </p:txBody>
      </p:sp>
    </p:spTree>
    <p:extLst>
      <p:ext uri="{BB962C8B-B14F-4D97-AF65-F5344CB8AC3E}">
        <p14:creationId xmlns:p14="http://schemas.microsoft.com/office/powerpoint/2010/main" val="59473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8AD2-3533-7458-B823-4A12089A76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962569-2A06-2887-4767-11F51BC3D8FC}"/>
              </a:ext>
            </a:extLst>
          </p:cNvPr>
          <p:cNvSpPr>
            <a:spLocks noGrp="1"/>
          </p:cNvSpPr>
          <p:nvPr>
            <p:ph type="title"/>
          </p:nvPr>
        </p:nvSpPr>
        <p:spPr/>
        <p:txBody>
          <a:bodyPr/>
          <a:lstStyle/>
          <a:p>
            <a:r>
              <a:rPr lang="de-AT" dirty="0"/>
              <a:t>Übung „Berufe-Memory“</a:t>
            </a:r>
          </a:p>
        </p:txBody>
      </p:sp>
      <p:sp>
        <p:nvSpPr>
          <p:cNvPr id="3" name="Inhaltsplatzhalter 2">
            <a:extLst>
              <a:ext uri="{FF2B5EF4-FFF2-40B4-BE49-F238E27FC236}">
                <a16:creationId xmlns:a16="http://schemas.microsoft.com/office/drawing/2014/main" id="{DEFBD4F1-E793-5FAD-B8C4-BC899670C7F7}"/>
              </a:ext>
            </a:extLst>
          </p:cNvPr>
          <p:cNvSpPr>
            <a:spLocks noGrp="1"/>
          </p:cNvSpPr>
          <p:nvPr>
            <p:ph idx="1"/>
          </p:nvPr>
        </p:nvSpPr>
        <p:spPr/>
        <p:txBody>
          <a:bodyPr>
            <a:normAutofit fontScale="92500" lnSpcReduction="10000"/>
          </a:bodyPr>
          <a:lstStyle/>
          <a:p>
            <a:r>
              <a:rPr lang="de-AT" dirty="0"/>
              <a:t>Alle Karten werden gemischt und verdeckt auf dem Tisch ausgelegt.</a:t>
            </a:r>
          </a:p>
          <a:p>
            <a:r>
              <a:rPr lang="de-AT" dirty="0"/>
              <a:t>Die </a:t>
            </a:r>
            <a:r>
              <a:rPr lang="de-AT" dirty="0" err="1"/>
              <a:t>Spieler:innen</a:t>
            </a:r>
            <a:r>
              <a:rPr lang="de-AT" dirty="0"/>
              <a:t> decken abwechselnd zwei Karten auf.</a:t>
            </a:r>
          </a:p>
          <a:p>
            <a:r>
              <a:rPr lang="de-AT" dirty="0"/>
              <a:t>Zeigen die Karten einen Beruf und die dazu passende Beschreibung, darf die Person sie behalten und ist noch einmal an der Reihe. </a:t>
            </a:r>
          </a:p>
          <a:p>
            <a:r>
              <a:rPr lang="de-AT" dirty="0"/>
              <a:t>Passen die Karten nicht zusammen, werden sie wieder verdeckt an dieselbe Stelle gelegt.</a:t>
            </a:r>
          </a:p>
          <a:p>
            <a:r>
              <a:rPr lang="de-AT" dirty="0"/>
              <a:t>Das Spiel endet, wenn alle Paare gefunden wurden.</a:t>
            </a:r>
          </a:p>
          <a:p>
            <a:r>
              <a:rPr lang="de-AT" dirty="0"/>
              <a:t>Gewonnen hat die Person mit den meisten Paaren.</a:t>
            </a:r>
          </a:p>
          <a:p>
            <a:endParaRPr lang="de-AT" dirty="0"/>
          </a:p>
          <a:p>
            <a:r>
              <a:rPr lang="de-AT" dirty="0"/>
              <a:t>Sonderform: Erklärt eure gefundenen Paare! Warum ist die Beschreibung passend zum Beruf?</a:t>
            </a:r>
          </a:p>
        </p:txBody>
      </p:sp>
    </p:spTree>
    <p:extLst>
      <p:ext uri="{BB962C8B-B14F-4D97-AF65-F5344CB8AC3E}">
        <p14:creationId xmlns:p14="http://schemas.microsoft.com/office/powerpoint/2010/main" val="194010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5740A-9FEF-8ACE-C846-103E2BBD0102}"/>
              </a:ext>
            </a:extLst>
          </p:cNvPr>
          <p:cNvSpPr>
            <a:spLocks noGrp="1"/>
          </p:cNvSpPr>
          <p:nvPr>
            <p:ph type="title"/>
          </p:nvPr>
        </p:nvSpPr>
        <p:spPr/>
        <p:txBody>
          <a:bodyPr/>
          <a:lstStyle/>
          <a:p>
            <a:r>
              <a:rPr lang="de-AT" dirty="0"/>
              <a:t>Übung „Wir suchen </a:t>
            </a:r>
            <a:r>
              <a:rPr lang="de-AT" dirty="0" err="1"/>
              <a:t>eine:n</a:t>
            </a:r>
            <a:r>
              <a:rPr lang="de-AT" dirty="0"/>
              <a:t> …“</a:t>
            </a:r>
          </a:p>
        </p:txBody>
      </p:sp>
      <p:sp>
        <p:nvSpPr>
          <p:cNvPr id="3" name="Inhaltsplatzhalter 2">
            <a:extLst>
              <a:ext uri="{FF2B5EF4-FFF2-40B4-BE49-F238E27FC236}">
                <a16:creationId xmlns:a16="http://schemas.microsoft.com/office/drawing/2014/main" id="{8A3C2549-D54C-285B-BF57-378A17CF774C}"/>
              </a:ext>
            </a:extLst>
          </p:cNvPr>
          <p:cNvSpPr>
            <a:spLocks noGrp="1"/>
          </p:cNvSpPr>
          <p:nvPr>
            <p:ph idx="1"/>
          </p:nvPr>
        </p:nvSpPr>
        <p:spPr/>
        <p:txBody>
          <a:bodyPr>
            <a:normAutofit fontScale="92500" lnSpcReduction="10000"/>
          </a:bodyPr>
          <a:lstStyle/>
          <a:p>
            <a:endParaRPr lang="de-AT" dirty="0"/>
          </a:p>
          <a:p>
            <a:r>
              <a:rPr lang="de-AT" dirty="0"/>
              <a:t>Einzel- oder Gruppenaktivität</a:t>
            </a:r>
          </a:p>
          <a:p>
            <a:r>
              <a:rPr lang="de-AT" dirty="0"/>
              <a:t>Jede Gruppe bekommt einen Logistikberuf zugeteilt oder zieht ein Kärtchen</a:t>
            </a:r>
          </a:p>
          <a:p>
            <a:r>
              <a:rPr lang="de-AT" dirty="0"/>
              <a:t>Aufgabe: Profilerstellung für ein ausführliches Online-Job-Inserat</a:t>
            </a:r>
            <a:br>
              <a:rPr lang="de-AT" dirty="0"/>
            </a:br>
            <a:br>
              <a:rPr lang="de-AT" dirty="0"/>
            </a:br>
            <a:r>
              <a:rPr lang="de-AT" b="1" u="sng" dirty="0"/>
              <a:t>„Die Firma </a:t>
            </a:r>
            <a:r>
              <a:rPr lang="de-AT" b="1" u="sng" dirty="0" err="1"/>
              <a:t>ReTrans</a:t>
            </a:r>
            <a:r>
              <a:rPr lang="de-AT" b="1" u="sng" dirty="0"/>
              <a:t> sucht </a:t>
            </a:r>
            <a:r>
              <a:rPr lang="de-AT" b="1" u="sng" dirty="0" err="1"/>
              <a:t>eine:n</a:t>
            </a:r>
            <a:r>
              <a:rPr lang="de-AT" b="1" u="sng" dirty="0"/>
              <a:t> …“</a:t>
            </a:r>
          </a:p>
          <a:p>
            <a:r>
              <a:rPr lang="de-AT" dirty="0"/>
              <a:t>Fragestellungen:</a:t>
            </a:r>
            <a:br>
              <a:rPr lang="de-AT" dirty="0"/>
            </a:br>
            <a:r>
              <a:rPr lang="de-AT" dirty="0"/>
              <a:t>Was sind die wesentlichen Fähigkeiten, die für diesen Beruf heutzutage benötigt werden?</a:t>
            </a:r>
            <a:br>
              <a:rPr lang="de-AT" dirty="0"/>
            </a:br>
            <a:r>
              <a:rPr lang="de-AT" dirty="0"/>
              <a:t>Welche Weiterbildungen könnte das Unternehmen anbieten?</a:t>
            </a:r>
            <a:br>
              <a:rPr lang="de-AT" dirty="0"/>
            </a:br>
            <a:r>
              <a:rPr lang="de-AT" dirty="0"/>
              <a:t>Was macht den Beruf so attraktiv?</a:t>
            </a:r>
            <a:br>
              <a:rPr lang="de-AT" dirty="0"/>
            </a:br>
            <a:r>
              <a:rPr lang="de-AT" dirty="0"/>
              <a:t>Was werde ich ihn Zukunft in diesem Beruf machen können? </a:t>
            </a:r>
          </a:p>
        </p:txBody>
      </p:sp>
    </p:spTree>
    <p:extLst>
      <p:ext uri="{BB962C8B-B14F-4D97-AF65-F5344CB8AC3E}">
        <p14:creationId xmlns:p14="http://schemas.microsoft.com/office/powerpoint/2010/main" val="351826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EE94-EBCC-2143-3990-46F2EAFD6D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A142BE-C15E-09CA-FCCA-2607C58F4EC1}"/>
              </a:ext>
            </a:extLst>
          </p:cNvPr>
          <p:cNvSpPr>
            <a:spLocks noGrp="1"/>
          </p:cNvSpPr>
          <p:nvPr>
            <p:ph type="title"/>
          </p:nvPr>
        </p:nvSpPr>
        <p:spPr/>
        <p:txBody>
          <a:bodyPr/>
          <a:lstStyle/>
          <a:p>
            <a:r>
              <a:rPr lang="de-AT" dirty="0"/>
              <a:t>Übung „Ich frage </a:t>
            </a:r>
            <a:r>
              <a:rPr lang="de-AT" dirty="0" err="1"/>
              <a:t>eine:n</a:t>
            </a:r>
            <a:r>
              <a:rPr lang="de-AT" dirty="0"/>
              <a:t> …“</a:t>
            </a:r>
          </a:p>
        </p:txBody>
      </p:sp>
      <p:sp>
        <p:nvSpPr>
          <p:cNvPr id="3" name="Inhaltsplatzhalter 2">
            <a:extLst>
              <a:ext uri="{FF2B5EF4-FFF2-40B4-BE49-F238E27FC236}">
                <a16:creationId xmlns:a16="http://schemas.microsoft.com/office/drawing/2014/main" id="{438C9CBF-9CBE-44BD-81B5-9741B57E978A}"/>
              </a:ext>
            </a:extLst>
          </p:cNvPr>
          <p:cNvSpPr>
            <a:spLocks noGrp="1"/>
          </p:cNvSpPr>
          <p:nvPr>
            <p:ph idx="1"/>
          </p:nvPr>
        </p:nvSpPr>
        <p:spPr/>
        <p:txBody>
          <a:bodyPr>
            <a:normAutofit/>
          </a:bodyPr>
          <a:lstStyle/>
          <a:p>
            <a:r>
              <a:rPr lang="de-AT" dirty="0"/>
              <a:t>Einzel- oder Gruppenaktivität</a:t>
            </a:r>
          </a:p>
          <a:p>
            <a:r>
              <a:rPr lang="de-AT" dirty="0"/>
              <a:t>Jede Gruppe bekommt einen Logistikberuf zugeteilt oder zieht ein Kärtchen</a:t>
            </a:r>
          </a:p>
          <a:p>
            <a:r>
              <a:rPr lang="de-AT" dirty="0"/>
              <a:t>Aufgabe: Suche nach einem Unternehmen, in dem eine Person in dem entsprechenden Beruf arbeitet</a:t>
            </a:r>
          </a:p>
          <a:p>
            <a:r>
              <a:rPr lang="de-AT" dirty="0"/>
              <a:t>Fragen für Interviewtermine ausarbeiten. Was möchte ich von dieser Person über deren Beruf erfahren?</a:t>
            </a:r>
          </a:p>
          <a:p>
            <a:r>
              <a:rPr lang="de-AT" dirty="0"/>
              <a:t>Vorgehensweise: </a:t>
            </a:r>
            <a:r>
              <a:rPr lang="de-AT" dirty="0" err="1"/>
              <a:t>Schüler:innen</a:t>
            </a:r>
            <a:r>
              <a:rPr lang="de-AT" dirty="0"/>
              <a:t> vereinbaren selbstständig Live-Interviewtermine durch Kontakt mit HR Abteilungen und Fachpersonal</a:t>
            </a:r>
          </a:p>
          <a:p>
            <a:r>
              <a:rPr lang="de-AT" dirty="0"/>
              <a:t>Lernziele: Selbstorganisation, Gesprächsführung, "echte" Kontaktaufnahme in die Wirtschaft</a:t>
            </a:r>
          </a:p>
        </p:txBody>
      </p:sp>
    </p:spTree>
    <p:extLst>
      <p:ext uri="{BB962C8B-B14F-4D97-AF65-F5344CB8AC3E}">
        <p14:creationId xmlns:p14="http://schemas.microsoft.com/office/powerpoint/2010/main" val="327017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D591-2FC2-1E0B-7964-1DFF018B1C96}"/>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AB19BBD-90DD-96D4-DC6D-B3D126DF31F9}"/>
              </a:ext>
            </a:extLst>
          </p:cNvPr>
          <p:cNvGraphicFramePr/>
          <p:nvPr>
            <p:extLst>
              <p:ext uri="{D42A27DB-BD31-4B8C-83A1-F6EECF244321}">
                <p14:modId xmlns:p14="http://schemas.microsoft.com/office/powerpoint/2010/main" val="135617231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38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C8E4F00D-6528-2B96-42AA-77072141C4F7}"/>
              </a:ext>
            </a:extLst>
          </p:cNvPr>
          <p:cNvGraphicFramePr>
            <a:graphicFrameLocks noGrp="1"/>
          </p:cNvGraphicFramePr>
          <p:nvPr>
            <p:ph idx="1"/>
            <p:extLst>
              <p:ext uri="{D42A27DB-BD31-4B8C-83A1-F6EECF244321}">
                <p14:modId xmlns:p14="http://schemas.microsoft.com/office/powerpoint/2010/main" val="505157426"/>
              </p:ext>
            </p:extLst>
          </p:nvPr>
        </p:nvGraphicFramePr>
        <p:xfrm>
          <a:off x="838200" y="1847850"/>
          <a:ext cx="105156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7D61DCC6-8A25-C2C6-2CD6-70ECDC1F77E2}"/>
              </a:ext>
            </a:extLst>
          </p:cNvPr>
          <p:cNvSpPr>
            <a:spLocks noGrp="1"/>
          </p:cNvSpPr>
          <p:nvPr>
            <p:ph type="title"/>
          </p:nvPr>
        </p:nvSpPr>
        <p:spPr/>
        <p:txBody>
          <a:bodyPr/>
          <a:lstStyle/>
          <a:p>
            <a:r>
              <a:rPr lang="de-AT" dirty="0"/>
              <a:t>Viele Wege führen in die Logistik</a:t>
            </a:r>
          </a:p>
        </p:txBody>
      </p:sp>
    </p:spTree>
    <p:extLst>
      <p:ext uri="{BB962C8B-B14F-4D97-AF65-F5344CB8AC3E}">
        <p14:creationId xmlns:p14="http://schemas.microsoft.com/office/powerpoint/2010/main" val="349500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C165-DE72-DF4A-1A70-36BE6460873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C3E2BA7-1B2F-159E-D494-A88B80238C30}"/>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625EE31F-212D-BEF5-5BEF-D6E697A27183}"/>
              </a:ext>
            </a:extLst>
          </p:cNvPr>
          <p:cNvSpPr>
            <a:spLocks noGrp="1"/>
          </p:cNvSpPr>
          <p:nvPr>
            <p:ph idx="1"/>
          </p:nvPr>
        </p:nvSpPr>
        <p:spPr/>
        <p:txBody>
          <a:bodyPr/>
          <a:lstStyle/>
          <a:p>
            <a:endParaRPr lang="de-AT" dirty="0"/>
          </a:p>
          <a:p>
            <a:r>
              <a:rPr lang="de-AT" dirty="0"/>
              <a:t>Eine Logistikausbildung bringt gute Jobchancen, weil:</a:t>
            </a:r>
          </a:p>
          <a:p>
            <a:pPr lvl="1"/>
            <a:r>
              <a:rPr lang="de-AT" dirty="0"/>
              <a:t>Der Bereich der Logistik in einem stetigen Wachstum ist</a:t>
            </a:r>
          </a:p>
          <a:p>
            <a:pPr lvl="1"/>
            <a:r>
              <a:rPr lang="de-AT" dirty="0"/>
              <a:t>Unternehmen nach qualifizierten Fachkräften suchen</a:t>
            </a:r>
          </a:p>
          <a:p>
            <a:endParaRPr lang="de-AT" dirty="0"/>
          </a:p>
          <a:p>
            <a:r>
              <a:rPr lang="de-AT" dirty="0"/>
              <a:t>Mögliche </a:t>
            </a:r>
            <a:r>
              <a:rPr lang="de-AT" dirty="0" err="1"/>
              <a:t>Arbeitgeber:innen</a:t>
            </a:r>
            <a:r>
              <a:rPr lang="de-AT" dirty="0"/>
              <a:t> umfassen:</a:t>
            </a:r>
          </a:p>
          <a:p>
            <a:pPr lvl="1"/>
            <a:r>
              <a:rPr lang="de-AT" dirty="0"/>
              <a:t>Speditionen – Transport Firmen</a:t>
            </a:r>
          </a:p>
          <a:p>
            <a:pPr lvl="1"/>
            <a:r>
              <a:rPr lang="de-AT" dirty="0"/>
              <a:t>Verkehrsunternehmen</a:t>
            </a:r>
          </a:p>
          <a:p>
            <a:pPr lvl="1"/>
            <a:r>
              <a:rPr lang="de-AT" dirty="0"/>
              <a:t>Handels- und Industriebetriebe</a:t>
            </a:r>
          </a:p>
          <a:p>
            <a:pPr lvl="1"/>
            <a:r>
              <a:rPr lang="de-AT" dirty="0"/>
              <a:t>Und viele mehr…</a:t>
            </a:r>
          </a:p>
          <a:p>
            <a:endParaRPr lang="de-AT" dirty="0"/>
          </a:p>
          <a:p>
            <a:endParaRPr lang="de-AT" dirty="0"/>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4A8F1F7A-EDFD-B3E7-5AC1-A96E885F9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FFA74B87-3E1D-91D6-82C8-56C234325103}"/>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643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BFE3-F7F2-F19E-A510-65139E86C1B8}"/>
            </a:ext>
          </a:extLst>
        </p:cNvPr>
        <p:cNvGrpSpPr/>
        <p:nvPr/>
      </p:nvGrpSpPr>
      <p:grpSpPr>
        <a:xfrm>
          <a:off x="0" y="0"/>
          <a:ext cx="0" cy="0"/>
          <a:chOff x="0" y="0"/>
          <a:chExt cx="0" cy="0"/>
        </a:xfrm>
      </p:grpSpPr>
      <p:sp>
        <p:nvSpPr>
          <p:cNvPr id="4" name="Inhaltsplatzhalter 2">
            <a:extLst>
              <a:ext uri="{FF2B5EF4-FFF2-40B4-BE49-F238E27FC236}">
                <a16:creationId xmlns:a16="http://schemas.microsoft.com/office/drawing/2014/main" id="{973D40C5-E4A1-19A7-0321-A77E28131B37}"/>
              </a:ext>
            </a:extLst>
          </p:cNvPr>
          <p:cNvSpPr txBox="1">
            <a:spLocks/>
          </p:cNvSpPr>
          <p:nvPr/>
        </p:nvSpPr>
        <p:spPr>
          <a:xfrm>
            <a:off x="426308" y="1973178"/>
            <a:ext cx="11344415" cy="374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A6169"/>
                </a:solidFill>
                <a:latin typeface="Mangal Pro" panose="00000500000000000000" pitchFamily="2" charset="0"/>
                <a:ea typeface="+mn-ea"/>
                <a:cs typeface="Mangal Pro" panose="000005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AT" sz="2800" b="1" dirty="0"/>
              <a:t>Wie stark ist der Logistikstandort Österreich im weltweiten Vergleich?</a:t>
            </a:r>
          </a:p>
          <a:p>
            <a:endParaRPr lang="de-AT" sz="2800" dirty="0"/>
          </a:p>
          <a:p>
            <a:r>
              <a:rPr lang="de-AT" sz="2800" dirty="0"/>
              <a:t>Sehr stark: Österreich liegt im weltweiten </a:t>
            </a:r>
            <a:r>
              <a:rPr lang="de-AT" sz="2800" dirty="0" err="1"/>
              <a:t>Logistics</a:t>
            </a:r>
            <a:r>
              <a:rPr lang="de-AT" sz="2800" dirty="0"/>
              <a:t> Performance Index, der über 160 Länder vergleicht, auf Platz 7! Dahinter stehen gut ausgebildete Fachkräfte – vielleicht bald auch du?</a:t>
            </a:r>
            <a:endParaRPr lang="de-AT" sz="2800" b="1" dirty="0"/>
          </a:p>
        </p:txBody>
      </p:sp>
    </p:spTree>
    <p:extLst>
      <p:ext uri="{BB962C8B-B14F-4D97-AF65-F5344CB8AC3E}">
        <p14:creationId xmlns:p14="http://schemas.microsoft.com/office/powerpoint/2010/main" val="323722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ECC4-2F67-9CB8-5BDC-251F17B1BA6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1EDEE9E-492B-AE73-69DE-FA37D96AF093}"/>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022C7F99-BBDB-D3DC-892E-E864FA225E0A}"/>
              </a:ext>
            </a:extLst>
          </p:cNvPr>
          <p:cNvSpPr>
            <a:spLocks noGrp="1"/>
          </p:cNvSpPr>
          <p:nvPr>
            <p:ph idx="1"/>
          </p:nvPr>
        </p:nvSpPr>
        <p:spPr/>
        <p:txBody>
          <a:bodyPr>
            <a:normAutofit fontScale="92500" lnSpcReduction="20000"/>
          </a:bodyPr>
          <a:lstStyle/>
          <a:p>
            <a:pPr>
              <a:spcBef>
                <a:spcPts val="1200"/>
              </a:spcBef>
              <a:spcAft>
                <a:spcPts val="1200"/>
              </a:spcAft>
            </a:pPr>
            <a:r>
              <a:rPr lang="de-AT" dirty="0"/>
              <a:t>Spezialisierung im erlernten Beruf</a:t>
            </a:r>
          </a:p>
          <a:p>
            <a:pPr>
              <a:spcBef>
                <a:spcPts val="1200"/>
              </a:spcBef>
              <a:spcAft>
                <a:spcPts val="1200"/>
              </a:spcAft>
            </a:pPr>
            <a:r>
              <a:rPr lang="de-AT" dirty="0"/>
              <a:t>Weiterbildung zur Führungskraft</a:t>
            </a:r>
          </a:p>
          <a:p>
            <a:pPr>
              <a:spcBef>
                <a:spcPts val="1200"/>
              </a:spcBef>
              <a:spcAft>
                <a:spcPts val="1200"/>
              </a:spcAft>
            </a:pPr>
            <a:r>
              <a:rPr lang="de-AT" dirty="0"/>
              <a:t>Meisterprüfung, Unternehmerprüfung</a:t>
            </a:r>
          </a:p>
          <a:p>
            <a:pPr>
              <a:spcBef>
                <a:spcPts val="1200"/>
              </a:spcBef>
              <a:spcAft>
                <a:spcPts val="1200"/>
              </a:spcAft>
            </a:pPr>
            <a:r>
              <a:rPr lang="de-AT" dirty="0"/>
              <a:t>Auslandsaufenthalte</a:t>
            </a:r>
          </a:p>
          <a:p>
            <a:pPr>
              <a:spcBef>
                <a:spcPts val="1200"/>
              </a:spcBef>
              <a:spcAft>
                <a:spcPts val="1200"/>
              </a:spcAft>
            </a:pPr>
            <a:r>
              <a:rPr lang="de-AT" dirty="0"/>
              <a:t>Leistungswettbewerbe</a:t>
            </a:r>
          </a:p>
          <a:p>
            <a:pPr>
              <a:spcBef>
                <a:spcPts val="1200"/>
              </a:spcBef>
              <a:spcAft>
                <a:spcPts val="1200"/>
              </a:spcAft>
            </a:pPr>
            <a:r>
              <a:rPr lang="de-AT" dirty="0"/>
              <a:t>Bildungsabschluss im zweiten Bildungsweg</a:t>
            </a:r>
            <a:br>
              <a:rPr lang="de-AT" dirty="0"/>
            </a:br>
            <a:r>
              <a:rPr lang="de-AT" dirty="0"/>
              <a:t>(Berufsreifeprüfung oder Studienberechtigungsprüfung) </a:t>
            </a:r>
          </a:p>
          <a:p>
            <a:pPr>
              <a:spcBef>
                <a:spcPts val="1200"/>
              </a:spcBef>
              <a:spcAft>
                <a:spcPts val="1200"/>
              </a:spcAft>
            </a:pPr>
            <a:r>
              <a:rPr lang="de-AT" dirty="0"/>
              <a:t>Weiterführendes Studium </a:t>
            </a:r>
          </a:p>
          <a:p>
            <a:endParaRPr lang="de-AT" dirty="0"/>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C0DFFA1C-2590-1629-97F8-F373732B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07FCD50C-BF57-AC5E-9957-CB514F713524}"/>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66322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2BF6-66DF-B380-DB90-8D075BDB272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4DD5489-42E1-E091-5D74-B749DBF2FAE7}"/>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31DBC40D-FB19-0FB1-CEC1-BE2A92855A27}"/>
              </a:ext>
            </a:extLst>
          </p:cNvPr>
          <p:cNvSpPr>
            <a:spLocks noGrp="1"/>
          </p:cNvSpPr>
          <p:nvPr>
            <p:ph idx="1"/>
          </p:nvPr>
        </p:nvSpPr>
        <p:spPr/>
        <p:txBody>
          <a:bodyPr>
            <a:normAutofit fontScale="92500" lnSpcReduction="20000"/>
          </a:bodyPr>
          <a:lstStyle/>
          <a:p>
            <a:pPr>
              <a:spcBef>
                <a:spcPts val="1200"/>
              </a:spcBef>
              <a:spcAft>
                <a:spcPts val="1200"/>
              </a:spcAft>
            </a:pPr>
            <a:r>
              <a:rPr lang="de-AT" dirty="0"/>
              <a:t>Berufsbildende Höhere Schulen:</a:t>
            </a:r>
          </a:p>
          <a:p>
            <a:pPr lvl="1">
              <a:spcBef>
                <a:spcPts val="1200"/>
              </a:spcBef>
              <a:spcAft>
                <a:spcPts val="1200"/>
              </a:spcAft>
            </a:pPr>
            <a:r>
              <a:rPr lang="de-AT" dirty="0"/>
              <a:t>HAK: kaufmännische Ausbildung</a:t>
            </a:r>
          </a:p>
          <a:p>
            <a:pPr lvl="1">
              <a:spcBef>
                <a:spcPts val="1200"/>
              </a:spcBef>
              <a:spcAft>
                <a:spcPts val="1200"/>
              </a:spcAft>
            </a:pPr>
            <a:r>
              <a:rPr lang="de-AT" dirty="0"/>
              <a:t>HTL: technische Ausbildung</a:t>
            </a:r>
          </a:p>
          <a:p>
            <a:pPr>
              <a:spcBef>
                <a:spcPts val="1200"/>
              </a:spcBef>
              <a:spcAft>
                <a:spcPts val="1200"/>
              </a:spcAft>
            </a:pPr>
            <a:r>
              <a:rPr lang="de-AT" dirty="0"/>
              <a:t>Mögliche Ausbildungsschwerpunkte:</a:t>
            </a:r>
          </a:p>
          <a:p>
            <a:pPr lvl="1">
              <a:spcBef>
                <a:spcPts val="1200"/>
              </a:spcBef>
              <a:spcAft>
                <a:spcPts val="1200"/>
              </a:spcAft>
            </a:pPr>
            <a:r>
              <a:rPr lang="de-AT" dirty="0"/>
              <a:t>HAK: Informationstechnologie, Logistik, Fremdsprachen</a:t>
            </a:r>
          </a:p>
          <a:p>
            <a:pPr lvl="1">
              <a:spcBef>
                <a:spcPts val="1200"/>
              </a:spcBef>
              <a:spcAft>
                <a:spcPts val="1200"/>
              </a:spcAft>
            </a:pPr>
            <a:r>
              <a:rPr lang="de-AT" dirty="0"/>
              <a:t>HTL: Bautechnik, Elektrotechnik, Wirtschaftsingenieurwesen</a:t>
            </a:r>
          </a:p>
          <a:p>
            <a:pPr>
              <a:spcBef>
                <a:spcPts val="1200"/>
              </a:spcBef>
              <a:spcAft>
                <a:spcPts val="1200"/>
              </a:spcAft>
            </a:pPr>
            <a:r>
              <a:rPr lang="de-AT" dirty="0"/>
              <a:t>Dauer: 5 Jahre</a:t>
            </a:r>
          </a:p>
          <a:p>
            <a:pPr>
              <a:spcBef>
                <a:spcPts val="1200"/>
              </a:spcBef>
              <a:spcAft>
                <a:spcPts val="1200"/>
              </a:spcAft>
            </a:pPr>
            <a:r>
              <a:rPr lang="de-AT" dirty="0"/>
              <a:t>Abschluss: Matura</a:t>
            </a:r>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08EDA3D6-DF1A-B5B6-99E9-5E0913D86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548DC05D-AC26-ABE8-4E16-9619931AAE12}"/>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0841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2F524-CD18-AD09-E8E1-9B567DDE1BC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A096ABA-D0A5-DE84-4522-3128DEFFDE66}"/>
              </a:ext>
            </a:extLst>
          </p:cNvPr>
          <p:cNvSpPr>
            <a:spLocks noGrp="1"/>
          </p:cNvSpPr>
          <p:nvPr>
            <p:ph type="title"/>
          </p:nvPr>
        </p:nvSpPr>
        <p:spPr/>
        <p:txBody>
          <a:bodyPr/>
          <a:lstStyle/>
          <a:p>
            <a:r>
              <a:rPr lang="de-AT" dirty="0"/>
              <a:t>Viele Wege führen in die Logistik</a:t>
            </a:r>
          </a:p>
        </p:txBody>
      </p:sp>
      <p:sp>
        <p:nvSpPr>
          <p:cNvPr id="6" name="Inhaltsplatzhalter 5">
            <a:extLst>
              <a:ext uri="{FF2B5EF4-FFF2-40B4-BE49-F238E27FC236}">
                <a16:creationId xmlns:a16="http://schemas.microsoft.com/office/drawing/2014/main" id="{0296E59D-9CE4-5074-A69C-347A2B51FD98}"/>
              </a:ext>
            </a:extLst>
          </p:cNvPr>
          <p:cNvSpPr>
            <a:spLocks noGrp="1"/>
          </p:cNvSpPr>
          <p:nvPr>
            <p:ph idx="1"/>
          </p:nvPr>
        </p:nvSpPr>
        <p:spPr/>
        <p:txBody>
          <a:bodyPr/>
          <a:lstStyle/>
          <a:p>
            <a:endParaRPr lang="de-AT"/>
          </a:p>
        </p:txBody>
      </p:sp>
      <p:grpSp>
        <p:nvGrpSpPr>
          <p:cNvPr id="9" name="Gruppieren 8">
            <a:extLst>
              <a:ext uri="{FF2B5EF4-FFF2-40B4-BE49-F238E27FC236}">
                <a16:creationId xmlns:a16="http://schemas.microsoft.com/office/drawing/2014/main" id="{B5B7CE4A-FAAC-233B-B6C0-6F9A13BC7013}"/>
              </a:ext>
            </a:extLst>
          </p:cNvPr>
          <p:cNvGrpSpPr/>
          <p:nvPr/>
        </p:nvGrpSpPr>
        <p:grpSpPr>
          <a:xfrm>
            <a:off x="1858651" y="1640264"/>
            <a:ext cx="8474697" cy="4324989"/>
            <a:chOff x="1043608" y="2485824"/>
            <a:chExt cx="7590184" cy="3498273"/>
          </a:xfrm>
        </p:grpSpPr>
        <p:sp>
          <p:nvSpPr>
            <p:cNvPr id="10" name="Freihandform 6">
              <a:extLst>
                <a:ext uri="{FF2B5EF4-FFF2-40B4-BE49-F238E27FC236}">
                  <a16:creationId xmlns:a16="http://schemas.microsoft.com/office/drawing/2014/main" id="{85BDF56E-C27A-FC8D-5A12-08959F3C9DD0}"/>
                </a:ext>
              </a:extLst>
            </p:cNvPr>
            <p:cNvSpPr/>
            <p:nvPr/>
          </p:nvSpPr>
          <p:spPr>
            <a:xfrm rot="2080837">
              <a:off x="5915331" y="4111941"/>
              <a:ext cx="660099" cy="207048"/>
            </a:xfrm>
            <a:custGeom>
              <a:avLst/>
              <a:gdLst>
                <a:gd name="connsiteX0" fmla="*/ 0 w 1247076"/>
                <a:gd name="connsiteY0" fmla="*/ 19973 h 39946"/>
                <a:gd name="connsiteX1" fmla="*/ 1247076 w 1247076"/>
                <a:gd name="connsiteY1" fmla="*/ 19973 h 39946"/>
              </a:gdLst>
              <a:ahLst/>
              <a:cxnLst>
                <a:cxn ang="0">
                  <a:pos x="connsiteX0" y="connsiteY0"/>
                </a:cxn>
                <a:cxn ang="0">
                  <a:pos x="connsiteX1" y="connsiteY1"/>
                </a:cxn>
              </a:cxnLst>
              <a:rect l="l" t="t" r="r" b="b"/>
              <a:pathLst>
                <a:path w="1247076" h="39946">
                  <a:moveTo>
                    <a:pt x="0" y="19973"/>
                  </a:moveTo>
                  <a:lnTo>
                    <a:pt x="124707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605062" tIns="-11204" rIns="605060" bIns="-11204" numCol="1" spcCol="1270" anchor="ctr" anchorCtr="0">
              <a:noAutofit/>
            </a:bodyPr>
            <a:lstStyle/>
            <a:p>
              <a:pPr algn="ctr" defTabSz="711200">
                <a:lnSpc>
                  <a:spcPct val="90000"/>
                </a:lnSpc>
                <a:spcBef>
                  <a:spcPct val="0"/>
                </a:spcBef>
                <a:spcAft>
                  <a:spcPct val="35000"/>
                </a:spcAft>
              </a:pPr>
              <a:endParaRPr lang="de-DE" sz="1600"/>
            </a:p>
          </p:txBody>
        </p:sp>
        <p:sp>
          <p:nvSpPr>
            <p:cNvPr id="11" name="Freihandform 8">
              <a:extLst>
                <a:ext uri="{FF2B5EF4-FFF2-40B4-BE49-F238E27FC236}">
                  <a16:creationId xmlns:a16="http://schemas.microsoft.com/office/drawing/2014/main" id="{64E17AA7-94E3-FEE5-8A9D-34B2E0563C6E}"/>
                </a:ext>
              </a:extLst>
            </p:cNvPr>
            <p:cNvSpPr/>
            <p:nvPr/>
          </p:nvSpPr>
          <p:spPr>
            <a:xfrm rot="12749763">
              <a:off x="3039822" y="3225339"/>
              <a:ext cx="1044396" cy="39946"/>
            </a:xfrm>
            <a:custGeom>
              <a:avLst/>
              <a:gdLst>
                <a:gd name="connsiteX0" fmla="*/ 0 w 1044396"/>
                <a:gd name="connsiteY0" fmla="*/ 19973 h 39946"/>
                <a:gd name="connsiteX1" fmla="*/ 1044396 w 1044396"/>
                <a:gd name="connsiteY1" fmla="*/ 19973 h 39946"/>
              </a:gdLst>
              <a:ahLst/>
              <a:cxnLst>
                <a:cxn ang="0">
                  <a:pos x="connsiteX0" y="connsiteY0"/>
                </a:cxn>
                <a:cxn ang="0">
                  <a:pos x="connsiteX1" y="connsiteY1"/>
                </a:cxn>
              </a:cxnLst>
              <a:rect l="l" t="t" r="r" b="b"/>
              <a:pathLst>
                <a:path w="1044396" h="39946">
                  <a:moveTo>
                    <a:pt x="0" y="19973"/>
                  </a:moveTo>
                  <a:lnTo>
                    <a:pt x="104439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508788" tIns="-6136" rIns="508788" bIns="-6138" numCol="1" spcCol="1270" anchor="ctr" anchorCtr="0">
              <a:noAutofit/>
            </a:bodyPr>
            <a:lstStyle/>
            <a:p>
              <a:pPr algn="ctr" defTabSz="711200">
                <a:lnSpc>
                  <a:spcPct val="90000"/>
                </a:lnSpc>
                <a:spcBef>
                  <a:spcPct val="0"/>
                </a:spcBef>
                <a:spcAft>
                  <a:spcPct val="35000"/>
                </a:spcAft>
              </a:pPr>
              <a:endParaRPr lang="de-DE" sz="1600"/>
            </a:p>
          </p:txBody>
        </p:sp>
        <p:sp>
          <p:nvSpPr>
            <p:cNvPr id="12" name="Freihandform 9">
              <a:extLst>
                <a:ext uri="{FF2B5EF4-FFF2-40B4-BE49-F238E27FC236}">
                  <a16:creationId xmlns:a16="http://schemas.microsoft.com/office/drawing/2014/main" id="{028D124C-4648-6F84-C02F-D9821427216D}"/>
                </a:ext>
              </a:extLst>
            </p:cNvPr>
            <p:cNvSpPr/>
            <p:nvPr/>
          </p:nvSpPr>
          <p:spPr>
            <a:xfrm>
              <a:off x="1043608" y="2485824"/>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Berufsbildende Höhere Schule</a:t>
              </a:r>
            </a:p>
          </p:txBody>
        </p:sp>
        <p:sp>
          <p:nvSpPr>
            <p:cNvPr id="13" name="Freihandform 10">
              <a:extLst>
                <a:ext uri="{FF2B5EF4-FFF2-40B4-BE49-F238E27FC236}">
                  <a16:creationId xmlns:a16="http://schemas.microsoft.com/office/drawing/2014/main" id="{262A4C5B-349E-E65F-0A4A-B1C3B5EA76F2}"/>
                </a:ext>
              </a:extLst>
            </p:cNvPr>
            <p:cNvSpPr/>
            <p:nvPr/>
          </p:nvSpPr>
          <p:spPr>
            <a:xfrm rot="8530278">
              <a:off x="3066282" y="3901299"/>
              <a:ext cx="1044396" cy="39946"/>
            </a:xfrm>
            <a:custGeom>
              <a:avLst/>
              <a:gdLst>
                <a:gd name="connsiteX0" fmla="*/ 0 w 1044396"/>
                <a:gd name="connsiteY0" fmla="*/ 19973 h 39946"/>
                <a:gd name="connsiteX1" fmla="*/ 1044396 w 1044396"/>
                <a:gd name="connsiteY1" fmla="*/ 19973 h 39946"/>
              </a:gdLst>
              <a:ahLst/>
              <a:cxnLst>
                <a:cxn ang="0">
                  <a:pos x="connsiteX0" y="connsiteY0"/>
                </a:cxn>
                <a:cxn ang="0">
                  <a:pos x="connsiteX1" y="connsiteY1"/>
                </a:cxn>
              </a:cxnLst>
              <a:rect l="l" t="t" r="r" b="b"/>
              <a:pathLst>
                <a:path w="1044396" h="39946">
                  <a:moveTo>
                    <a:pt x="0" y="19973"/>
                  </a:moveTo>
                  <a:lnTo>
                    <a:pt x="104439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508788" tIns="-6138" rIns="508788" bIns="-6136" numCol="1" spcCol="1270" anchor="ctr" anchorCtr="0">
              <a:noAutofit/>
            </a:bodyPr>
            <a:lstStyle/>
            <a:p>
              <a:pPr algn="ctr" defTabSz="711200">
                <a:lnSpc>
                  <a:spcPct val="90000"/>
                </a:lnSpc>
                <a:spcBef>
                  <a:spcPct val="0"/>
                </a:spcBef>
                <a:spcAft>
                  <a:spcPct val="35000"/>
                </a:spcAft>
              </a:pPr>
              <a:endParaRPr lang="de-DE" sz="1600"/>
            </a:p>
          </p:txBody>
        </p:sp>
        <p:sp>
          <p:nvSpPr>
            <p:cNvPr id="14" name="Freihandform 11">
              <a:extLst>
                <a:ext uri="{FF2B5EF4-FFF2-40B4-BE49-F238E27FC236}">
                  <a16:creationId xmlns:a16="http://schemas.microsoft.com/office/drawing/2014/main" id="{AA6083DD-D5E1-0269-F1DC-D1B84A98B174}"/>
                </a:ext>
              </a:extLst>
            </p:cNvPr>
            <p:cNvSpPr/>
            <p:nvPr/>
          </p:nvSpPr>
          <p:spPr>
            <a:xfrm>
              <a:off x="1043608" y="3704920"/>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Lehre</a:t>
              </a:r>
            </a:p>
          </p:txBody>
        </p:sp>
        <p:sp>
          <p:nvSpPr>
            <p:cNvPr id="15" name="Freihandform 12">
              <a:extLst>
                <a:ext uri="{FF2B5EF4-FFF2-40B4-BE49-F238E27FC236}">
                  <a16:creationId xmlns:a16="http://schemas.microsoft.com/office/drawing/2014/main" id="{B4177213-E123-6549-FF3E-70AECDB11805}"/>
                </a:ext>
              </a:extLst>
            </p:cNvPr>
            <p:cNvSpPr/>
            <p:nvPr/>
          </p:nvSpPr>
          <p:spPr>
            <a:xfrm rot="8336580" flipH="1">
              <a:off x="5887598" y="4520044"/>
              <a:ext cx="762076" cy="417732"/>
            </a:xfrm>
            <a:custGeom>
              <a:avLst/>
              <a:gdLst>
                <a:gd name="connsiteX0" fmla="*/ 0 w 1247076"/>
                <a:gd name="connsiteY0" fmla="*/ 19973 h 39946"/>
                <a:gd name="connsiteX1" fmla="*/ 1247076 w 1247076"/>
                <a:gd name="connsiteY1" fmla="*/ 19973 h 39946"/>
              </a:gdLst>
              <a:ahLst/>
              <a:cxnLst>
                <a:cxn ang="0">
                  <a:pos x="connsiteX0" y="connsiteY0"/>
                </a:cxn>
                <a:cxn ang="0">
                  <a:pos x="connsiteX1" y="connsiteY1"/>
                </a:cxn>
              </a:cxnLst>
              <a:rect l="l" t="t" r="r" b="b"/>
              <a:pathLst>
                <a:path w="1247076" h="39946">
                  <a:moveTo>
                    <a:pt x="0" y="19973"/>
                  </a:moveTo>
                  <a:lnTo>
                    <a:pt x="124707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605062" tIns="-11204" rIns="605060" bIns="-11204" numCol="1" spcCol="1270" anchor="ctr" anchorCtr="0">
              <a:noAutofit/>
            </a:bodyPr>
            <a:lstStyle/>
            <a:p>
              <a:pPr algn="ctr" defTabSz="711200">
                <a:lnSpc>
                  <a:spcPct val="90000"/>
                </a:lnSpc>
                <a:spcBef>
                  <a:spcPct val="0"/>
                </a:spcBef>
                <a:spcAft>
                  <a:spcPct val="35000"/>
                </a:spcAft>
              </a:pPr>
              <a:endParaRPr lang="de-DE" sz="1600"/>
            </a:p>
          </p:txBody>
        </p:sp>
        <p:sp>
          <p:nvSpPr>
            <p:cNvPr id="16" name="Freihandform 13">
              <a:extLst>
                <a:ext uri="{FF2B5EF4-FFF2-40B4-BE49-F238E27FC236}">
                  <a16:creationId xmlns:a16="http://schemas.microsoft.com/office/drawing/2014/main" id="{D592B785-B6C6-DCFF-549F-BB48BF4E2CE5}"/>
                </a:ext>
              </a:extLst>
            </p:cNvPr>
            <p:cNvSpPr/>
            <p:nvPr/>
          </p:nvSpPr>
          <p:spPr>
            <a:xfrm>
              <a:off x="3942250" y="4845700"/>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Studienberechtigungs-prüfung</a:t>
              </a:r>
            </a:p>
          </p:txBody>
        </p:sp>
        <p:sp>
          <p:nvSpPr>
            <p:cNvPr id="17" name="Freihandform 14">
              <a:extLst>
                <a:ext uri="{FF2B5EF4-FFF2-40B4-BE49-F238E27FC236}">
                  <a16:creationId xmlns:a16="http://schemas.microsoft.com/office/drawing/2014/main" id="{F70CE4F0-0643-B897-B1F9-9CCDA2371160}"/>
                </a:ext>
              </a:extLst>
            </p:cNvPr>
            <p:cNvSpPr/>
            <p:nvPr/>
          </p:nvSpPr>
          <p:spPr>
            <a:xfrm>
              <a:off x="3110853" y="5349995"/>
              <a:ext cx="831398" cy="45719"/>
            </a:xfrm>
            <a:custGeom>
              <a:avLst/>
              <a:gdLst>
                <a:gd name="connsiteX0" fmla="*/ 0 w 848066"/>
                <a:gd name="connsiteY0" fmla="*/ 19973 h 39946"/>
                <a:gd name="connsiteX1" fmla="*/ 848066 w 848066"/>
                <a:gd name="connsiteY1" fmla="*/ 19973 h 39946"/>
              </a:gdLst>
              <a:ahLst/>
              <a:cxnLst>
                <a:cxn ang="0">
                  <a:pos x="connsiteX0" y="connsiteY0"/>
                </a:cxn>
                <a:cxn ang="0">
                  <a:pos x="connsiteX1" y="connsiteY1"/>
                </a:cxn>
              </a:cxnLst>
              <a:rect l="l" t="t" r="r" b="b"/>
              <a:pathLst>
                <a:path w="848066" h="39946">
                  <a:moveTo>
                    <a:pt x="0" y="19973"/>
                  </a:moveTo>
                  <a:lnTo>
                    <a:pt x="84806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5532" tIns="-1228" rIns="415531" bIns="-1229" numCol="1" spcCol="1270" anchor="ctr" anchorCtr="0">
              <a:noAutofit/>
            </a:bodyPr>
            <a:lstStyle/>
            <a:p>
              <a:pPr algn="ctr" defTabSz="711200">
                <a:lnSpc>
                  <a:spcPct val="90000"/>
                </a:lnSpc>
                <a:spcBef>
                  <a:spcPct val="0"/>
                </a:spcBef>
                <a:spcAft>
                  <a:spcPct val="35000"/>
                </a:spcAft>
              </a:pPr>
              <a:endParaRPr lang="de-DE" sz="1600"/>
            </a:p>
          </p:txBody>
        </p:sp>
        <p:sp>
          <p:nvSpPr>
            <p:cNvPr id="18" name="Freihandform 15">
              <a:extLst>
                <a:ext uri="{FF2B5EF4-FFF2-40B4-BE49-F238E27FC236}">
                  <a16:creationId xmlns:a16="http://schemas.microsoft.com/office/drawing/2014/main" id="{35A1FE97-BC83-4A87-5B95-27AD77E7D5DA}"/>
                </a:ext>
              </a:extLst>
            </p:cNvPr>
            <p:cNvSpPr/>
            <p:nvPr/>
          </p:nvSpPr>
          <p:spPr>
            <a:xfrm>
              <a:off x="1043608" y="4924015"/>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Lehre</a:t>
              </a:r>
            </a:p>
          </p:txBody>
        </p:sp>
        <p:sp>
          <p:nvSpPr>
            <p:cNvPr id="19" name="Freihandform 7">
              <a:extLst>
                <a:ext uri="{FF2B5EF4-FFF2-40B4-BE49-F238E27FC236}">
                  <a16:creationId xmlns:a16="http://schemas.microsoft.com/office/drawing/2014/main" id="{CF64BC56-BF15-4049-DE86-9BAD79E3218E}"/>
                </a:ext>
              </a:extLst>
            </p:cNvPr>
            <p:cNvSpPr/>
            <p:nvPr/>
          </p:nvSpPr>
          <p:spPr>
            <a:xfrm>
              <a:off x="3966169" y="3071009"/>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Reife- und Diplomprüfung</a:t>
              </a:r>
            </a:p>
            <a:p>
              <a:pPr algn="ctr" defTabSz="711200">
                <a:lnSpc>
                  <a:spcPct val="90000"/>
                </a:lnSpc>
                <a:spcBef>
                  <a:spcPct val="0"/>
                </a:spcBef>
                <a:spcAft>
                  <a:spcPct val="35000"/>
                </a:spcAft>
              </a:pPr>
              <a:r>
                <a:rPr lang="de-DE" dirty="0"/>
                <a:t>Berufsreifeprüfung</a:t>
              </a:r>
            </a:p>
          </p:txBody>
        </p:sp>
        <p:sp>
          <p:nvSpPr>
            <p:cNvPr id="20" name="Freihandform 3">
              <a:extLst>
                <a:ext uri="{FF2B5EF4-FFF2-40B4-BE49-F238E27FC236}">
                  <a16:creationId xmlns:a16="http://schemas.microsoft.com/office/drawing/2014/main" id="{6BD87FDC-9363-548B-172B-2D4DE12F141D}"/>
                </a:ext>
              </a:extLst>
            </p:cNvPr>
            <p:cNvSpPr/>
            <p:nvPr/>
          </p:nvSpPr>
          <p:spPr>
            <a:xfrm>
              <a:off x="6513627" y="3921272"/>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3749" tIns="43749" rIns="43749" bIns="43749" numCol="1" spcCol="1270" anchor="ctr" anchorCtr="0">
              <a:noAutofit/>
            </a:bodyPr>
            <a:lstStyle/>
            <a:p>
              <a:pPr algn="ctr" defTabSz="889000">
                <a:lnSpc>
                  <a:spcPct val="90000"/>
                </a:lnSpc>
                <a:spcBef>
                  <a:spcPct val="0"/>
                </a:spcBef>
                <a:spcAft>
                  <a:spcPct val="35000"/>
                </a:spcAft>
              </a:pPr>
              <a:r>
                <a:rPr lang="de-DE" sz="2000" b="1" dirty="0"/>
                <a:t>Studium</a:t>
              </a:r>
            </a:p>
          </p:txBody>
        </p:sp>
      </p:grpSp>
    </p:spTree>
    <p:extLst>
      <p:ext uri="{BB962C8B-B14F-4D97-AF65-F5344CB8AC3E}">
        <p14:creationId xmlns:p14="http://schemas.microsoft.com/office/powerpoint/2010/main" val="216033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106505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p:txBody>
          <a:bodyPr/>
          <a:lstStyle/>
          <a:p>
            <a:r>
              <a:rPr lang="de-AT" dirty="0"/>
              <a:t>Austrian </a:t>
            </a:r>
            <a:r>
              <a:rPr lang="de-AT" dirty="0" err="1"/>
              <a:t>Logistics</a:t>
            </a:r>
            <a:r>
              <a:rPr lang="de-AT" dirty="0"/>
              <a:t> (2026), </a:t>
            </a:r>
            <a:r>
              <a:rPr lang="de-AT" dirty="0">
                <a:hlinkClick r:id="rId2"/>
              </a:rPr>
              <a:t>https://www.austrianlogistics.at/</a:t>
            </a:r>
            <a:r>
              <a:rPr lang="de-AT" dirty="0"/>
              <a:t>; Abruf am 04.02.2026</a:t>
            </a:r>
          </a:p>
          <a:p>
            <a:r>
              <a:rPr lang="de-DE" dirty="0"/>
              <a:t>Rötzer-Pawlik, G. (2014), Jobchancen Lehre. Horn. AMS.</a:t>
            </a:r>
          </a:p>
          <a:p>
            <a:r>
              <a:rPr lang="de-AT" sz="1400" dirty="0">
                <a:solidFill>
                  <a:schemeClr val="tx1"/>
                </a:solidFill>
              </a:rPr>
              <a:t>Schneider, Brunner, </a:t>
            </a:r>
            <a:r>
              <a:rPr lang="de-AT" sz="1400" dirty="0" err="1">
                <a:solidFill>
                  <a:schemeClr val="tx1"/>
                </a:solidFill>
              </a:rPr>
              <a:t>Luptá</a:t>
            </a:r>
            <a:r>
              <a:rPr lang="de-AT" sz="1400" dirty="0" err="1">
                <a:solidFill>
                  <a:schemeClr val="tx1"/>
                </a:solidFill>
                <a:cs typeface="Calibri" panose="020F0502020204030204" pitchFamily="34" charset="0"/>
              </a:rPr>
              <a:t>čik</a:t>
            </a:r>
            <a:r>
              <a:rPr lang="de-AT" sz="1400" dirty="0">
                <a:solidFill>
                  <a:schemeClr val="tx1"/>
                </a:solidFill>
                <a:cs typeface="Calibri" panose="020F0502020204030204" pitchFamily="34" charset="0"/>
              </a:rPr>
              <a:t> (2015), Logistik als volkswirtschaftlicher Multiplikator für den Wirtschaftsstandort Österreich.</a:t>
            </a:r>
            <a:endParaRPr lang="de-AT" dirty="0"/>
          </a:p>
          <a:p>
            <a:r>
              <a:rPr lang="de-AT" dirty="0"/>
              <a:t>Staritz, S., Eitler, s., &amp; Schodl, R. (2016), LOGISTIKAUSBILDUNG AN ÖSTERREICHISCHEN ALLGEMEINBILDENDEN UND BERUFSBILDENDEN HÖHEREN VOLLZEITSCHULEN.</a:t>
            </a:r>
            <a:endParaRPr lang="de-DE" dirty="0"/>
          </a:p>
          <a:p>
            <a:r>
              <a:rPr lang="de-AT" dirty="0"/>
              <a:t>The World Bank (2025), </a:t>
            </a:r>
            <a:r>
              <a:rPr lang="de-AT" dirty="0" err="1"/>
              <a:t>Logistics</a:t>
            </a:r>
            <a:r>
              <a:rPr lang="de-AT" dirty="0"/>
              <a:t> Performance Index (LPI). </a:t>
            </a:r>
            <a:r>
              <a:rPr lang="de-AT" dirty="0">
                <a:hlinkClick r:id="rId3"/>
              </a:rPr>
              <a:t>https://lpi.worldbank.org/</a:t>
            </a:r>
            <a:r>
              <a:rPr lang="de-AT" dirty="0"/>
              <a:t>; Abruf 08.07.2025</a:t>
            </a:r>
          </a:p>
          <a:p>
            <a:r>
              <a:rPr lang="de-AT" dirty="0"/>
              <a:t>The World Bank (2023), </a:t>
            </a:r>
            <a:r>
              <a:rPr lang="en-US" dirty="0"/>
              <a:t>The Logistics Performance Index and Its Indicators</a:t>
            </a:r>
            <a:r>
              <a:rPr lang="de-AT" dirty="0"/>
              <a:t>. </a:t>
            </a:r>
            <a:r>
              <a:rPr lang="de-AT" dirty="0">
                <a:hlinkClick r:id="rId4"/>
              </a:rPr>
              <a:t>https://lpi.worldbank.org/sites/default/files/2023-04/LPI_2023_report_with_layout.pdf</a:t>
            </a:r>
            <a:r>
              <a:rPr lang="de-AT" dirty="0"/>
              <a:t>; Abruf 08.07.2025</a:t>
            </a:r>
          </a:p>
          <a:p>
            <a:endParaRPr lang="de-AT" dirty="0"/>
          </a:p>
        </p:txBody>
      </p:sp>
    </p:spTree>
    <p:extLst>
      <p:ext uri="{BB962C8B-B14F-4D97-AF65-F5344CB8AC3E}">
        <p14:creationId xmlns:p14="http://schemas.microsoft.com/office/powerpoint/2010/main" val="90976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7"/>
            <a:ext cx="2737594" cy="18113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469828" y="2351808"/>
            <a:ext cx="2043112" cy="522726"/>
            <a:chOff x="4002759" y="944466"/>
            <a:chExt cx="3572216"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9" y="1410052"/>
              <a:ext cx="874318" cy="781226"/>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257377"/>
            <a:ext cx="4267227" cy="24241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kompakten Überblick über Karrierepfade und Berufsbilder in der Logistik und zeigt, dass viele Wege zu einer Tätigkeit in der Logistik führen können.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Ausgehend von aktuellen Trends und Innovationen wird ein Blick darauf geworfen, wie sich Tätigkeiten in der Logistik weiterentwickeln und welche Fähigkeiten und Kompetenzen im Arbeitsmarkt der Logistik in Zukunft gefragt sein werden.</a:t>
            </a:r>
          </a:p>
          <a:p>
            <a:endParaRPr lang="de-AT" sz="623" dirty="0">
              <a:solidFill>
                <a:schemeClr val="tx1"/>
              </a:solidFill>
              <a:latin typeface="Bahnschrift Light" panose="020B0502040204020203" pitchFamily="34" charset="0"/>
            </a:endParaRP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257376"/>
            <a:ext cx="6440929" cy="242417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00"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bekommen einen Überblick über verschiedene Karrierepfade in der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welche Ausbildungswege zu einem Beruf in der Logistik führen können.</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verschiedene Berufsbilder erkennen, erklären und voneinander unterscheiden. </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welche Fähigkeiten und Kompetenzen für verschiedene Berufsbilder gefragt sind und können basierend auf ihren eigenen Fähigkeiten und Interessen abschätzen, welche Berufsbilder für sie passend sein können.</a:t>
            </a: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91663" y="1320620"/>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474134" y="1197572"/>
            <a:ext cx="1548724" cy="780227"/>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800" b="1" dirty="0">
                <a:solidFill>
                  <a:schemeClr val="tx1"/>
                </a:solidFill>
                <a:latin typeface="Bahnschrift SemiBold" panose="020B0502040204020203" pitchFamily="34" charset="0"/>
                <a:ea typeface="Calibri" panose="020F0502020204030204" pitchFamily="34" charset="0"/>
              </a:rPr>
              <a:t>2 EH</a:t>
            </a: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87046"/>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729489" y="3274398"/>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811372"/>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de-AT" sz="969" dirty="0">
                <a:solidFill>
                  <a:srgbClr val="0A6169"/>
                </a:solidFill>
                <a:latin typeface="Mangal Pro" panose="00000500000000000000" pitchFamily="2" charset="0"/>
                <a:cs typeface="Mangal Pro" panose="00000500000000000000" pitchFamily="2" charset="0"/>
              </a:rPr>
            </a:br>
            <a:r>
              <a:rPr lang="de-AT" sz="969" dirty="0">
                <a:solidFill>
                  <a:srgbClr val="0A6169"/>
                </a:solidFill>
                <a:latin typeface="Mangal Pro" panose="00000500000000000000" pitchFamily="2" charset="0"/>
                <a:cs typeface="Mangal Pro" panose="00000500000000000000" pitchFamily="2" charset="0"/>
              </a:rPr>
              <a:t>Interaktive Übungen	</a:t>
            </a:r>
          </a:p>
          <a:p>
            <a:pPr>
              <a:buClr>
                <a:srgbClr val="1B7E86"/>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über Berufsbilder</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„Berufe-Memory“</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„Wir suchen </a:t>
            </a:r>
            <a:r>
              <a:rPr lang="de-AT" sz="800" dirty="0" err="1">
                <a:solidFill>
                  <a:schemeClr val="tx1"/>
                </a:solidFill>
                <a:latin typeface="Mangal Pro" panose="00000500000000000000" pitchFamily="2" charset="0"/>
                <a:cs typeface="Mangal Pro" panose="00000500000000000000" pitchFamily="2" charset="0"/>
              </a:rPr>
              <a:t>eine:n</a:t>
            </a:r>
            <a:r>
              <a:rPr lang="de-AT" sz="800" dirty="0">
                <a:solidFill>
                  <a:schemeClr val="tx1"/>
                </a:solidFill>
                <a:latin typeface="Mangal Pro" panose="00000500000000000000" pitchFamily="2" charset="0"/>
                <a:cs typeface="Mangal Pro" panose="00000500000000000000" pitchFamily="2" charset="0"/>
              </a:rPr>
              <a:t> …“</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„Ich frage </a:t>
            </a:r>
            <a:r>
              <a:rPr lang="de-AT" sz="800" dirty="0" err="1">
                <a:solidFill>
                  <a:schemeClr val="tx1"/>
                </a:solidFill>
                <a:latin typeface="Mangal Pro" panose="00000500000000000000" pitchFamily="2" charset="0"/>
                <a:cs typeface="Mangal Pro" panose="00000500000000000000" pitchFamily="2" charset="0"/>
              </a:rPr>
              <a:t>eine:n</a:t>
            </a:r>
            <a:r>
              <a:rPr lang="de-AT" sz="800" dirty="0">
                <a:solidFill>
                  <a:schemeClr val="tx1"/>
                </a:solidFill>
                <a:latin typeface="Mangal Pro" panose="00000500000000000000" pitchFamily="2" charset="0"/>
                <a:cs typeface="Mangal Pro" panose="00000500000000000000" pitchFamily="2" charset="0"/>
              </a:rPr>
              <a:t> …“</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Videos „</a:t>
            </a:r>
            <a:r>
              <a:rPr lang="de-AT" sz="800" dirty="0" err="1">
                <a:solidFill>
                  <a:schemeClr val="tx1"/>
                </a:solidFill>
                <a:latin typeface="Mangal Pro" panose="00000500000000000000" pitchFamily="2" charset="0"/>
                <a:cs typeface="Mangal Pro" panose="00000500000000000000" pitchFamily="2" charset="0"/>
              </a:rPr>
              <a:t>One</a:t>
            </a:r>
            <a:r>
              <a:rPr lang="de-AT" sz="800" dirty="0">
                <a:solidFill>
                  <a:schemeClr val="tx1"/>
                </a:solidFill>
                <a:latin typeface="Mangal Pro" panose="00000500000000000000" pitchFamily="2" charset="0"/>
                <a:cs typeface="Mangal Pro" panose="00000500000000000000" pitchFamily="2" charset="0"/>
              </a:rPr>
              <a:t> </a:t>
            </a:r>
            <a:r>
              <a:rPr lang="de-AT" sz="800" dirty="0" err="1">
                <a:solidFill>
                  <a:schemeClr val="tx1"/>
                </a:solidFill>
                <a:latin typeface="Mangal Pro" panose="00000500000000000000" pitchFamily="2" charset="0"/>
                <a:cs typeface="Mangal Pro" panose="00000500000000000000" pitchFamily="2" charset="0"/>
              </a:rPr>
              <a:t>day</a:t>
            </a:r>
            <a:r>
              <a:rPr lang="de-AT" sz="800" dirty="0">
                <a:solidFill>
                  <a:schemeClr val="tx1"/>
                </a:solidFill>
                <a:latin typeface="Mangal Pro" panose="00000500000000000000" pitchFamily="2" charset="0"/>
                <a:cs typeface="Mangal Pro" panose="00000500000000000000" pitchFamily="2" charset="0"/>
              </a:rPr>
              <a:t> in a </a:t>
            </a:r>
            <a:r>
              <a:rPr lang="de-AT" sz="800" dirty="0" err="1">
                <a:solidFill>
                  <a:schemeClr val="tx1"/>
                </a:solidFill>
                <a:latin typeface="Mangal Pro" panose="00000500000000000000" pitchFamily="2" charset="0"/>
                <a:cs typeface="Mangal Pro" panose="00000500000000000000" pitchFamily="2" charset="0"/>
              </a:rPr>
              <a:t>job</a:t>
            </a:r>
            <a:r>
              <a:rPr lang="de-AT" sz="800" dirty="0">
                <a:solidFill>
                  <a:schemeClr val="tx1"/>
                </a:solidFill>
                <a:latin typeface="Mangal Pro" panose="00000500000000000000" pitchFamily="2" charset="0"/>
                <a:cs typeface="Mangal Pro" panose="00000500000000000000" pitchFamily="2" charset="0"/>
              </a:rPr>
              <a: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Videos „1 Minute – 1 Job“</a:t>
            </a: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1818516"/>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Globalisierung</a:t>
            </a: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930971" y="3361810"/>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72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ecommerce shipping globe illustration">
            <a:extLst>
              <a:ext uri="{FF2B5EF4-FFF2-40B4-BE49-F238E27FC236}">
                <a16:creationId xmlns:a16="http://schemas.microsoft.com/office/drawing/2014/main" id="{742CDE64-D9BE-3953-0CB0-EB3E46426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415" y="1440165"/>
            <a:ext cx="6603127" cy="441571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lstStyle/>
          <a:p>
            <a:r>
              <a:rPr lang="de-AT" dirty="0"/>
              <a:t>Warm-up Diskussion</a:t>
            </a:r>
          </a:p>
        </p:txBody>
      </p:sp>
      <p:sp>
        <p:nvSpPr>
          <p:cNvPr id="2" name="Inhaltsplatzhalter 11">
            <a:extLst>
              <a:ext uri="{FF2B5EF4-FFF2-40B4-BE49-F238E27FC236}">
                <a16:creationId xmlns:a16="http://schemas.microsoft.com/office/drawing/2014/main" id="{A834AE28-5E59-7A28-6F89-9BE6947208EE}"/>
              </a:ext>
            </a:extLst>
          </p:cNvPr>
          <p:cNvSpPr>
            <a:spLocks noGrp="1"/>
          </p:cNvSpPr>
          <p:nvPr>
            <p:ph idx="1"/>
          </p:nvPr>
        </p:nvSpPr>
        <p:spPr>
          <a:xfrm>
            <a:off x="4029075" y="1685925"/>
            <a:ext cx="7742238" cy="4035425"/>
          </a:xfrm>
        </p:spPr>
        <p:txBody>
          <a:bodyPr>
            <a:normAutofit fontScale="92500" lnSpcReduction="10000"/>
          </a:bodyPr>
          <a:lstStyle/>
          <a:p>
            <a:pPr marL="0" indent="0" algn="ctr">
              <a:buNone/>
            </a:pPr>
            <a:r>
              <a:rPr lang="de-AT" sz="2800" dirty="0">
                <a:solidFill>
                  <a:schemeClr val="tx1"/>
                </a:solidFill>
                <a:effectLst>
                  <a:outerShdw blurRad="38100" dist="38100" dir="2700000" algn="tl">
                    <a:srgbClr val="000000">
                      <a:alpha val="43137"/>
                    </a:srgbClr>
                  </a:outerShdw>
                </a:effectLst>
              </a:rPr>
              <a:t>Was ist Logistik?</a:t>
            </a: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r>
              <a:rPr lang="de-AT" sz="2800" dirty="0">
                <a:solidFill>
                  <a:schemeClr val="tx1"/>
                </a:solidFill>
                <a:effectLst>
                  <a:outerShdw blurRad="38100" dist="38100" dir="2700000" algn="tl">
                    <a:srgbClr val="000000">
                      <a:alpha val="43137"/>
                    </a:srgbClr>
                  </a:outerShdw>
                </a:effectLst>
              </a:rPr>
              <a:t>      </a:t>
            </a:r>
          </a:p>
          <a:p>
            <a:pPr marL="0" indent="0" algn="ctr">
              <a:buNone/>
            </a:pPr>
            <a:r>
              <a:rPr lang="de-AT" sz="2800" dirty="0">
                <a:solidFill>
                  <a:schemeClr val="tx1"/>
                </a:solidFill>
                <a:effectLst>
                  <a:outerShdw blurRad="38100" dist="38100" dir="2700000" algn="tl">
                    <a:srgbClr val="000000">
                      <a:alpha val="43137"/>
                    </a:srgbClr>
                  </a:outerShdw>
                </a:effectLst>
              </a:rPr>
              <a:t>    Welche Berufe gibt es in der   </a:t>
            </a:r>
          </a:p>
          <a:p>
            <a:pPr marL="0" indent="0" algn="ctr">
              <a:buNone/>
            </a:pPr>
            <a:r>
              <a:rPr lang="de-AT" sz="2800" dirty="0">
                <a:solidFill>
                  <a:schemeClr val="tx1"/>
                </a:solidFill>
                <a:effectLst>
                  <a:outerShdw blurRad="38100" dist="38100" dir="2700000" algn="tl">
                    <a:srgbClr val="000000">
                      <a:alpha val="43137"/>
                    </a:srgbClr>
                  </a:outerShdw>
                </a:effectLst>
              </a:rPr>
              <a:t>  Logistikbranche?</a:t>
            </a:r>
          </a:p>
        </p:txBody>
      </p:sp>
      <p:sp>
        <p:nvSpPr>
          <p:cNvPr id="3" name="Textfeld 2">
            <a:extLst>
              <a:ext uri="{FF2B5EF4-FFF2-40B4-BE49-F238E27FC236}">
                <a16:creationId xmlns:a16="http://schemas.microsoft.com/office/drawing/2014/main" id="{B2230692-4810-1F3D-5B22-C5945AB22755}"/>
              </a:ext>
            </a:extLst>
          </p:cNvPr>
          <p:cNvSpPr txBox="1"/>
          <p:nvPr/>
        </p:nvSpPr>
        <p:spPr>
          <a:xfrm>
            <a:off x="8537608" y="5855878"/>
            <a:ext cx="1501541" cy="215444"/>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90980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1184979377"/>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000" dirty="0"/>
              <a:t>Austrian Logistics</a:t>
            </a:r>
            <a:br>
              <a:rPr lang="de-AT" sz="3000" dirty="0"/>
            </a:br>
            <a:r>
              <a:rPr lang="de-AT" sz="3000" dirty="0"/>
              <a:t>Der Logistikstandort Österreich</a:t>
            </a:r>
          </a:p>
        </p:txBody>
      </p:sp>
      <p:sp>
        <p:nvSpPr>
          <p:cNvPr id="3" name="Inhaltsplatzhalter 2"/>
          <p:cNvSpPr>
            <a:spLocks noGrp="1"/>
          </p:cNvSpPr>
          <p:nvPr>
            <p:ph idx="1"/>
          </p:nvPr>
        </p:nvSpPr>
        <p:spPr>
          <a:xfrm>
            <a:off x="650449" y="1700808"/>
            <a:ext cx="6387343" cy="4776192"/>
          </a:xfrm>
        </p:spPr>
        <p:txBody>
          <a:bodyPr>
            <a:normAutofit fontScale="85000" lnSpcReduction="10000"/>
          </a:bodyPr>
          <a:lstStyle/>
          <a:p>
            <a:pPr marL="0" indent="0" algn="ctr">
              <a:buNone/>
            </a:pPr>
            <a:r>
              <a:rPr lang="de-AT" sz="1800" b="1" dirty="0"/>
              <a:t>gemeinsamer Markenauftritt der Disziplin Logistik am Standort Österreich nach außen</a:t>
            </a:r>
          </a:p>
          <a:p>
            <a:pPr marL="0" indent="0">
              <a:buNone/>
            </a:pPr>
            <a:endParaRPr lang="de-AT" sz="1800" dirty="0"/>
          </a:p>
          <a:p>
            <a:r>
              <a:rPr lang="de-AT" sz="1800" b="1" dirty="0"/>
              <a:t>Gegründet von:</a:t>
            </a:r>
          </a:p>
          <a:p>
            <a:pPr lvl="1">
              <a:buFont typeface="Symbol" panose="05050102010706020507" pitchFamily="18" charset="2"/>
              <a:buChar char="-"/>
            </a:pPr>
            <a:r>
              <a:rPr lang="de-AT" sz="1600" dirty="0"/>
              <a:t>Bundesministerium </a:t>
            </a:r>
            <a:r>
              <a:rPr lang="de-AT" dirty="0"/>
              <a:t>Innovation, Mobilität und Infrastruktur (BM IMI)</a:t>
            </a:r>
            <a:endParaRPr lang="de-AT" sz="1600" dirty="0"/>
          </a:p>
          <a:p>
            <a:pPr lvl="1">
              <a:buFont typeface="Symbol" panose="05050102010706020507" pitchFamily="18" charset="2"/>
              <a:buChar char="-"/>
            </a:pPr>
            <a:r>
              <a:rPr lang="de-AT" sz="1600" dirty="0"/>
              <a:t>Bundesvereinigung Logistik Österreich (BVL)</a:t>
            </a:r>
          </a:p>
          <a:p>
            <a:pPr lvl="1">
              <a:buFont typeface="Symbol" panose="05050102010706020507" pitchFamily="18" charset="2"/>
              <a:buChar char="-"/>
            </a:pPr>
            <a:r>
              <a:rPr lang="de-AT" sz="1600" dirty="0"/>
              <a:t>Industriellenvereinigung (IV)</a:t>
            </a:r>
          </a:p>
          <a:p>
            <a:pPr lvl="1">
              <a:buFont typeface="Symbol" panose="05050102010706020507" pitchFamily="18" charset="2"/>
              <a:buChar char="-"/>
            </a:pPr>
            <a:r>
              <a:rPr lang="de-AT" sz="1600" dirty="0"/>
              <a:t>Verein Netzwerk Logistik (VNL)</a:t>
            </a:r>
          </a:p>
          <a:p>
            <a:pPr lvl="1">
              <a:buFont typeface="Symbol" panose="05050102010706020507" pitchFamily="18" charset="2"/>
              <a:buChar char="-"/>
            </a:pPr>
            <a:r>
              <a:rPr lang="de-AT" sz="1600" dirty="0"/>
              <a:t>Wirtschaftskammer Österreich (WKO)</a:t>
            </a:r>
          </a:p>
          <a:p>
            <a:pPr lvl="1">
              <a:buFont typeface="Symbol" panose="05050102010706020507" pitchFamily="18" charset="2"/>
              <a:buChar char="-"/>
            </a:pPr>
            <a:r>
              <a:rPr lang="de-AT" sz="1600" dirty="0"/>
              <a:t>Zentralverband Spedition &amp; Logistik (ZV)</a:t>
            </a:r>
          </a:p>
          <a:p>
            <a:r>
              <a:rPr lang="de-AT" sz="1800" b="1" dirty="0"/>
              <a:t>Ziel</a:t>
            </a:r>
          </a:p>
          <a:p>
            <a:pPr lvl="1">
              <a:buFont typeface="Symbol" panose="05050102010706020507" pitchFamily="18" charset="2"/>
              <a:buChar char="-"/>
            </a:pPr>
            <a:r>
              <a:rPr lang="de-AT" sz="1600" dirty="0"/>
              <a:t>Aufzeigen der Leistungen der Logistik am Standort Österreich</a:t>
            </a:r>
          </a:p>
          <a:p>
            <a:pPr lvl="1">
              <a:buFont typeface="Symbol" panose="05050102010706020507" pitchFamily="18" charset="2"/>
              <a:buChar char="-"/>
            </a:pPr>
            <a:r>
              <a:rPr lang="de-AT" sz="1600" dirty="0"/>
              <a:t>Gemeinsame Kommunikation nach innen und außen</a:t>
            </a:r>
          </a:p>
          <a:p>
            <a:pPr lvl="1">
              <a:buFont typeface="Symbol" panose="05050102010706020507" pitchFamily="18" charset="2"/>
              <a:buChar char="-"/>
            </a:pPr>
            <a:r>
              <a:rPr lang="de-AT" sz="1600" dirty="0"/>
              <a:t>Erhöhung der Sichtbarkeit der österreichischen Logistik </a:t>
            </a:r>
          </a:p>
          <a:p>
            <a:pPr lvl="1">
              <a:buFont typeface="Symbol" panose="05050102010706020507" pitchFamily="18" charset="2"/>
              <a:buChar char="-"/>
            </a:pPr>
            <a:r>
              <a:rPr lang="de-AT" sz="1600" dirty="0"/>
              <a:t>Stärkung der Zusammenarbeit, Austausch von Wissen und Erfahrung</a:t>
            </a:r>
          </a:p>
          <a:p>
            <a:pPr lvl="1">
              <a:buFont typeface="Symbol" panose="05050102010706020507" pitchFamily="18" charset="2"/>
              <a:buChar char="-"/>
            </a:pPr>
            <a:r>
              <a:rPr lang="de-AT" sz="1600" dirty="0"/>
              <a:t>Bewusstseinsbildung für wichtige Themen der Disziplin Logistik </a:t>
            </a:r>
          </a:p>
          <a:p>
            <a:pPr lvl="1">
              <a:buFont typeface="Symbol" panose="05050102010706020507" pitchFamily="18" charset="2"/>
              <a:buChar char="-"/>
            </a:pPr>
            <a:r>
              <a:rPr lang="de-AT" sz="1600" dirty="0"/>
              <a:t>Attraktivierung der Berufsbilder in der Disziplin Logistik und Unterstützung zukunftsgerichteter Aus- und Weiterbildung</a:t>
            </a:r>
          </a:p>
          <a:p>
            <a:endParaRPr lang="de-AT" sz="1800" dirty="0"/>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7</a:t>
            </a:fld>
            <a:endParaRPr lang="de-AT" dirty="0">
              <a:solidFill>
                <a:prstClr val="white"/>
              </a:solidFill>
            </a:endParaRPr>
          </a:p>
        </p:txBody>
      </p:sp>
      <p:pic>
        <p:nvPicPr>
          <p:cNvPr id="1026" name="Picture 2">
            <a:extLst>
              <a:ext uri="{FF2B5EF4-FFF2-40B4-BE49-F238E27FC236}">
                <a16:creationId xmlns:a16="http://schemas.microsoft.com/office/drawing/2014/main" id="{6A36E3AC-335B-3CB3-C4C7-D50C01E86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616697"/>
            <a:ext cx="3209286" cy="362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1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1353" y="305018"/>
            <a:ext cx="7835559" cy="990600"/>
          </a:xfrm>
        </p:spPr>
        <p:txBody>
          <a:bodyPr>
            <a:normAutofit/>
          </a:bodyPr>
          <a:lstStyle/>
          <a:p>
            <a:r>
              <a:rPr lang="de-DE" sz="3000" dirty="0"/>
              <a:t>Logistikstandort Österreich</a:t>
            </a:r>
            <a:br>
              <a:rPr lang="de-DE" sz="3000" dirty="0"/>
            </a:br>
            <a:r>
              <a:rPr lang="de-AT" sz="3000" dirty="0" err="1"/>
              <a:t>Logisitics</a:t>
            </a:r>
            <a:r>
              <a:rPr lang="de-AT" sz="3000" dirty="0"/>
              <a:t> Performance Index</a:t>
            </a:r>
          </a:p>
        </p:txBody>
      </p:sp>
      <p:sp>
        <p:nvSpPr>
          <p:cNvPr id="3" name="Inhaltsplatzhalter 2"/>
          <p:cNvSpPr>
            <a:spLocks noGrp="1"/>
          </p:cNvSpPr>
          <p:nvPr>
            <p:ph idx="1"/>
          </p:nvPr>
        </p:nvSpPr>
        <p:spPr>
          <a:xfrm>
            <a:off x="991247" y="1700808"/>
            <a:ext cx="5248769" cy="4776192"/>
          </a:xfrm>
        </p:spPr>
        <p:txBody>
          <a:bodyPr>
            <a:normAutofit/>
          </a:bodyPr>
          <a:lstStyle/>
          <a:p>
            <a:r>
              <a:rPr lang="de-AT" sz="1800" b="1" dirty="0"/>
              <a:t>Was ist der LPI?</a:t>
            </a:r>
          </a:p>
          <a:p>
            <a:pPr lvl="1">
              <a:buFont typeface="Symbol" panose="05050102010706020507" pitchFamily="18" charset="2"/>
              <a:buChar char="-"/>
            </a:pPr>
            <a:r>
              <a:rPr lang="de-AT" sz="1600" dirty="0"/>
              <a:t>Logistics Performance Index</a:t>
            </a:r>
          </a:p>
          <a:p>
            <a:pPr lvl="1">
              <a:buFont typeface="Symbol" panose="05050102010706020507" pitchFamily="18" charset="2"/>
              <a:buChar char="-"/>
            </a:pPr>
            <a:r>
              <a:rPr lang="de-AT" sz="1600" dirty="0"/>
              <a:t>Interaktives Benchmarking-Tool</a:t>
            </a:r>
          </a:p>
          <a:p>
            <a:pPr lvl="1">
              <a:buFont typeface="Symbol" panose="05050102010706020507" pitchFamily="18" charset="2"/>
              <a:buChar char="-"/>
            </a:pPr>
            <a:r>
              <a:rPr lang="de-AT" sz="1600" dirty="0"/>
              <a:t>Vergleiche über 160 Länder</a:t>
            </a:r>
          </a:p>
          <a:p>
            <a:pPr lvl="1">
              <a:buFont typeface="Symbol" panose="05050102010706020507" pitchFamily="18" charset="2"/>
              <a:buChar char="-"/>
            </a:pPr>
            <a:endParaRPr lang="de-AT" sz="1800" dirty="0"/>
          </a:p>
          <a:p>
            <a:r>
              <a:rPr lang="de-AT" sz="1800" b="1" dirty="0"/>
              <a:t>Sechs Kriterien:</a:t>
            </a:r>
          </a:p>
          <a:p>
            <a:pPr lvl="1">
              <a:buFont typeface="Symbol" panose="05050102010706020507" pitchFamily="18" charset="2"/>
              <a:buChar char="-"/>
            </a:pPr>
            <a:r>
              <a:rPr lang="de-AT" sz="1600" dirty="0"/>
              <a:t>Effizienz von Zoll- und Grenzabfertigungen</a:t>
            </a:r>
          </a:p>
          <a:p>
            <a:pPr lvl="1">
              <a:buFont typeface="Symbol" panose="05050102010706020507" pitchFamily="18" charset="2"/>
              <a:buChar char="-"/>
            </a:pPr>
            <a:r>
              <a:rPr lang="de-AT" sz="1600" dirty="0"/>
              <a:t>Qualität der Infrastruktur</a:t>
            </a:r>
          </a:p>
          <a:p>
            <a:pPr lvl="1">
              <a:buFont typeface="Symbol" panose="05050102010706020507" pitchFamily="18" charset="2"/>
              <a:buChar char="-"/>
            </a:pPr>
            <a:r>
              <a:rPr lang="de-AT" sz="1600" dirty="0"/>
              <a:t>Möglichkeit für kostengünstigen Versand</a:t>
            </a:r>
          </a:p>
          <a:p>
            <a:pPr lvl="1">
              <a:buFont typeface="Symbol" panose="05050102010706020507" pitchFamily="18" charset="2"/>
              <a:buChar char="-"/>
            </a:pPr>
            <a:r>
              <a:rPr lang="de-AT" sz="1600" dirty="0"/>
              <a:t>Logistik Kompetenz und Qualität</a:t>
            </a:r>
          </a:p>
          <a:p>
            <a:pPr lvl="1">
              <a:buFont typeface="Symbol" panose="05050102010706020507" pitchFamily="18" charset="2"/>
              <a:buChar char="-"/>
            </a:pPr>
            <a:r>
              <a:rPr lang="de-AT" sz="1600" dirty="0"/>
              <a:t>Tracking &amp; Tracing Fähigkeit</a:t>
            </a:r>
          </a:p>
          <a:p>
            <a:pPr lvl="1">
              <a:buFont typeface="Symbol" panose="05050102010706020507" pitchFamily="18" charset="2"/>
              <a:buChar char="-"/>
            </a:pPr>
            <a:r>
              <a:rPr lang="de-AT" sz="1600" dirty="0"/>
              <a:t>Lieferpünktlichkeit</a:t>
            </a:r>
            <a:endParaRPr lang="de-AT" dirty="0"/>
          </a:p>
          <a:p>
            <a:pPr lvl="1">
              <a:buFont typeface="Symbol" panose="05050102010706020507" pitchFamily="18" charset="2"/>
              <a:buChar char="-"/>
            </a:pPr>
            <a:endParaRPr lang="de-AT" sz="1600" dirty="0"/>
          </a:p>
          <a:p>
            <a:pPr marL="228600" marR="0" lvl="0" indent="-228600" algn="l" defTabSz="914400" rtl="0" eaLnBrk="1" fontAlgn="auto" latinLnBrk="0" hangingPunct="1">
              <a:lnSpc>
                <a:spcPct val="90000"/>
              </a:lnSpc>
              <a:spcBef>
                <a:spcPts val="1000"/>
              </a:spcBef>
              <a:spcAft>
                <a:spcPts val="0"/>
              </a:spcAft>
              <a:buClr>
                <a:srgbClr val="0A6169"/>
              </a:buClr>
              <a:buSzTx/>
              <a:buFont typeface="Wingdings" panose="05000000000000000000" pitchFamily="2" charset="2"/>
              <a:buChar char="§"/>
              <a:tabLst/>
              <a:defRPr/>
            </a:pPr>
            <a:r>
              <a:rPr kumimoji="0" lang="de-AT" b="1" i="0" u="none" strike="noStrike" kern="1200" cap="none" spc="0" normalizeH="0" baseline="0" noProof="0" dirty="0">
                <a:ln>
                  <a:noFill/>
                </a:ln>
                <a:solidFill>
                  <a:prstClr val="black"/>
                </a:solidFill>
                <a:effectLst/>
                <a:uLnTx/>
                <a:uFillTx/>
                <a:latin typeface="Mangal Pro" panose="00000500000000000000" pitchFamily="2" charset="0"/>
                <a:ea typeface="+mn-ea"/>
                <a:cs typeface="Mangal Pro" panose="00000500000000000000" pitchFamily="2" charset="0"/>
              </a:rPr>
              <a:t>Österreich belegt Platz 7 weltweit!</a:t>
            </a:r>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8</a:t>
            </a:fld>
            <a:endParaRPr lang="de-AT" dirty="0">
              <a:solidFill>
                <a:prstClr val="white"/>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775937800"/>
              </p:ext>
            </p:extLst>
          </p:nvPr>
        </p:nvGraphicFramePr>
        <p:xfrm>
          <a:off x="6157663" y="1700808"/>
          <a:ext cx="5248769" cy="3752216"/>
        </p:xfrm>
        <a:graphic>
          <a:graphicData uri="http://schemas.openxmlformats.org/drawingml/2006/table">
            <a:tbl>
              <a:tblPr>
                <a:tableStyleId>{10A1B5D5-9B99-4C35-A422-299274C87663}</a:tableStyleId>
              </a:tblPr>
              <a:tblGrid>
                <a:gridCol w="2330099">
                  <a:extLst>
                    <a:ext uri="{9D8B030D-6E8A-4147-A177-3AD203B41FA5}">
                      <a16:colId xmlns:a16="http://schemas.microsoft.com/office/drawing/2014/main" val="4047018676"/>
                    </a:ext>
                  </a:extLst>
                </a:gridCol>
                <a:gridCol w="1673198">
                  <a:extLst>
                    <a:ext uri="{9D8B030D-6E8A-4147-A177-3AD203B41FA5}">
                      <a16:colId xmlns:a16="http://schemas.microsoft.com/office/drawing/2014/main" val="1837153903"/>
                    </a:ext>
                  </a:extLst>
                </a:gridCol>
                <a:gridCol w="1245472">
                  <a:extLst>
                    <a:ext uri="{9D8B030D-6E8A-4147-A177-3AD203B41FA5}">
                      <a16:colId xmlns:a16="http://schemas.microsoft.com/office/drawing/2014/main" val="4074896283"/>
                    </a:ext>
                  </a:extLst>
                </a:gridCol>
              </a:tblGrid>
              <a:tr h="571180">
                <a:tc>
                  <a:txBody>
                    <a:bodyPr/>
                    <a:lstStyle/>
                    <a:p>
                      <a:pPr algn="ctr" fontAlgn="b"/>
                      <a:r>
                        <a:rPr lang="de-AT" sz="1600" u="none" strike="noStrike" dirty="0">
                          <a:effectLst/>
                        </a:rPr>
                        <a:t>Land</a:t>
                      </a:r>
                      <a:endParaRPr lang="de-AT" sz="1600" b="1" i="0" u="none" strike="noStrike" dirty="0">
                        <a:solidFill>
                          <a:srgbClr val="000000"/>
                        </a:solidFill>
                        <a:effectLst/>
                        <a:latin typeface="+mj-lt"/>
                      </a:endParaRPr>
                    </a:p>
                  </a:txBody>
                  <a:tcPr marL="7620" marR="7620" marT="7620" marB="0" anchor="ctr"/>
                </a:tc>
                <a:tc>
                  <a:txBody>
                    <a:bodyPr/>
                    <a:lstStyle/>
                    <a:p>
                      <a:pPr algn="ctr" fontAlgn="b"/>
                      <a:r>
                        <a:rPr lang="de-AT" sz="1600" u="none" strike="noStrike" dirty="0">
                          <a:effectLst/>
                        </a:rPr>
                        <a:t>LPI Gesamt-ergebnis</a:t>
                      </a:r>
                      <a:endParaRPr lang="de-AT" sz="1600" b="1" i="0" u="none" strike="noStrike" dirty="0">
                        <a:solidFill>
                          <a:srgbClr val="000000"/>
                        </a:solidFill>
                        <a:effectLst/>
                        <a:latin typeface="+mj-lt"/>
                      </a:endParaRPr>
                    </a:p>
                  </a:txBody>
                  <a:tcPr marL="7620" marR="7620" marT="7620" marB="0" anchor="ctr"/>
                </a:tc>
                <a:tc>
                  <a:txBody>
                    <a:bodyPr/>
                    <a:lstStyle/>
                    <a:p>
                      <a:pPr algn="ctr" fontAlgn="b"/>
                      <a:r>
                        <a:rPr lang="de-AT" sz="1600" u="none" strike="noStrike" dirty="0">
                          <a:effectLst/>
                        </a:rPr>
                        <a:t>Platzierung</a:t>
                      </a:r>
                      <a:endParaRPr lang="de-AT" sz="1600" b="1"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517066675"/>
                  </a:ext>
                </a:extLst>
              </a:tr>
              <a:tr h="289984">
                <a:tc>
                  <a:txBody>
                    <a:bodyPr/>
                    <a:lstStyle/>
                    <a:p>
                      <a:pPr marL="36000" algn="l" fontAlgn="b"/>
                      <a:r>
                        <a:rPr lang="de-AT" sz="1600" u="none" strike="noStrike" dirty="0">
                          <a:effectLst/>
                        </a:rPr>
                        <a:t>Singapur</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4,3</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1</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296609352"/>
                  </a:ext>
                </a:extLst>
              </a:tr>
              <a:tr h="289984">
                <a:tc>
                  <a:txBody>
                    <a:bodyPr/>
                    <a:lstStyle/>
                    <a:p>
                      <a:pPr marL="36000" algn="l" fontAlgn="b"/>
                      <a:r>
                        <a:rPr lang="de-AT" sz="1600" u="none" strike="noStrike" dirty="0">
                          <a:effectLst/>
                        </a:rPr>
                        <a:t>Finnland</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4,2</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2</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848659153"/>
                  </a:ext>
                </a:extLst>
              </a:tr>
              <a:tr h="289984">
                <a:tc>
                  <a:txBody>
                    <a:bodyPr/>
                    <a:lstStyle/>
                    <a:p>
                      <a:pPr marL="36000" algn="l" fontAlgn="b"/>
                      <a:r>
                        <a:rPr lang="de-AT" sz="1600" u="none" strike="noStrike" dirty="0">
                          <a:effectLst/>
                        </a:rPr>
                        <a:t>Dänemark</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3</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220222427"/>
                  </a:ext>
                </a:extLst>
              </a:tr>
              <a:tr h="289984">
                <a:tc>
                  <a:txBody>
                    <a:bodyPr/>
                    <a:lstStyle/>
                    <a:p>
                      <a:pPr marL="36000" algn="l" fontAlgn="b"/>
                      <a:r>
                        <a:rPr lang="de-AT" sz="1600" u="none" strike="noStrike" dirty="0">
                          <a:effectLst/>
                        </a:rPr>
                        <a:t>Deutschland</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87317184"/>
                  </a:ext>
                </a:extLst>
              </a:tr>
              <a:tr h="289984">
                <a:tc>
                  <a:txBody>
                    <a:bodyPr/>
                    <a:lstStyle/>
                    <a:p>
                      <a:pPr marL="36000" algn="l" fontAlgn="b"/>
                      <a:r>
                        <a:rPr lang="de-AT" sz="1600" u="none" strike="noStrike" dirty="0">
                          <a:effectLst/>
                        </a:rPr>
                        <a:t>Niederlande</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5</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585171963"/>
                  </a:ext>
                </a:extLst>
              </a:tr>
              <a:tr h="289984">
                <a:tc>
                  <a:txBody>
                    <a:bodyPr/>
                    <a:lstStyle/>
                    <a:p>
                      <a:pPr marL="36000" algn="l" fontAlgn="b"/>
                      <a:r>
                        <a:rPr lang="de-AT" sz="1600" u="none" strike="noStrike" dirty="0">
                          <a:effectLst/>
                        </a:rPr>
                        <a:t>Schweiz</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6</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603732193"/>
                  </a:ext>
                </a:extLst>
              </a:tr>
              <a:tr h="289984">
                <a:tc>
                  <a:txBody>
                    <a:bodyPr/>
                    <a:lstStyle/>
                    <a:p>
                      <a:pPr marL="36000" algn="l" fontAlgn="b"/>
                      <a:r>
                        <a:rPr lang="de-AT" sz="1600" u="none" strike="noStrike" dirty="0">
                          <a:effectLst/>
                        </a:rPr>
                        <a:t>Österreich</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4,0</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7</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78120333"/>
                  </a:ext>
                </a:extLst>
              </a:tr>
              <a:tr h="289984">
                <a:tc>
                  <a:txBody>
                    <a:bodyPr/>
                    <a:lstStyle/>
                    <a:p>
                      <a:pPr marL="36000" algn="l" fontAlgn="b"/>
                      <a:r>
                        <a:rPr lang="de-AT" sz="1600" u="none" strike="noStrike" dirty="0">
                          <a:effectLst/>
                        </a:rPr>
                        <a:t>Belgien</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8</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137213114"/>
                  </a:ext>
                </a:extLst>
              </a:tr>
              <a:tr h="289984">
                <a:tc>
                  <a:txBody>
                    <a:bodyPr/>
                    <a:lstStyle/>
                    <a:p>
                      <a:pPr marL="36000" algn="l" fontAlgn="b"/>
                      <a:r>
                        <a:rPr lang="de-AT" sz="1600" u="none" strike="noStrike" dirty="0">
                          <a:effectLst/>
                        </a:rPr>
                        <a:t>Kanada</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9</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200308803"/>
                  </a:ext>
                </a:extLst>
              </a:tr>
              <a:tr h="571180">
                <a:tc>
                  <a:txBody>
                    <a:bodyPr/>
                    <a:lstStyle/>
                    <a:p>
                      <a:pPr marL="36000" algn="l" fontAlgn="b"/>
                      <a:r>
                        <a:rPr lang="de-AT" sz="1600" u="none" strike="noStrike" dirty="0">
                          <a:effectLst/>
                        </a:rPr>
                        <a:t>Hong Kong SAR, China</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10</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52683297"/>
                  </a:ext>
                </a:extLst>
              </a:tr>
            </a:tbl>
          </a:graphicData>
        </a:graphic>
      </p:graphicFrame>
      <p:sp>
        <p:nvSpPr>
          <p:cNvPr id="13" name="Rechteck 12"/>
          <p:cNvSpPr/>
          <p:nvPr/>
        </p:nvSpPr>
        <p:spPr>
          <a:xfrm>
            <a:off x="6053191" y="4006392"/>
            <a:ext cx="5447510" cy="339365"/>
          </a:xfrm>
          <a:prstGeom prst="rect">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AT"/>
          </a:p>
        </p:txBody>
      </p:sp>
      <p:sp>
        <p:nvSpPr>
          <p:cNvPr id="14" name="Textfeld 13"/>
          <p:cNvSpPr txBox="1"/>
          <p:nvPr/>
        </p:nvSpPr>
        <p:spPr>
          <a:xfrm>
            <a:off x="9617352" y="6381908"/>
            <a:ext cx="1050649" cy="215444"/>
          </a:xfrm>
          <a:prstGeom prst="rect">
            <a:avLst/>
          </a:prstGeom>
          <a:noFill/>
        </p:spPr>
        <p:txBody>
          <a:bodyPr wrap="square" rtlCol="0">
            <a:spAutoFit/>
          </a:bodyPr>
          <a:lstStyle/>
          <a:p>
            <a:r>
              <a:rPr lang="de-AT" sz="800" dirty="0"/>
              <a:t>Quelle: </a:t>
            </a:r>
            <a:r>
              <a:rPr lang="de-AT" sz="800" dirty="0" err="1"/>
              <a:t>world</a:t>
            </a:r>
            <a:r>
              <a:rPr lang="de-AT" sz="800" dirty="0"/>
              <a:t> </a:t>
            </a:r>
            <a:r>
              <a:rPr lang="de-AT" sz="800" dirty="0" err="1"/>
              <a:t>bank</a:t>
            </a:r>
            <a:endParaRPr lang="de-AT" baseline="30000" dirty="0"/>
          </a:p>
        </p:txBody>
      </p:sp>
    </p:spTree>
    <p:extLst>
      <p:ext uri="{BB962C8B-B14F-4D97-AF65-F5344CB8AC3E}">
        <p14:creationId xmlns:p14="http://schemas.microsoft.com/office/powerpoint/2010/main" val="19916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25949" b="24735"/>
          <a:stretch/>
        </p:blipFill>
        <p:spPr>
          <a:xfrm>
            <a:off x="2126652" y="3466636"/>
            <a:ext cx="7922321" cy="2603661"/>
          </a:xfrm>
          <a:prstGeom prst="rect">
            <a:avLst/>
          </a:prstGeom>
        </p:spPr>
      </p:pic>
      <p:sp>
        <p:nvSpPr>
          <p:cNvPr id="2" name="Titel 1"/>
          <p:cNvSpPr>
            <a:spLocks noGrp="1"/>
          </p:cNvSpPr>
          <p:nvPr>
            <p:ph type="title"/>
          </p:nvPr>
        </p:nvSpPr>
        <p:spPr/>
        <p:txBody>
          <a:bodyPr>
            <a:normAutofit/>
          </a:bodyPr>
          <a:lstStyle/>
          <a:p>
            <a:r>
              <a:rPr lang="de-DE" sz="3000" dirty="0"/>
              <a:t>Logistikstandort Österreich</a:t>
            </a:r>
            <a:br>
              <a:rPr lang="de-DE" sz="3000" dirty="0"/>
            </a:br>
            <a:r>
              <a:rPr lang="de-DE" sz="3000" dirty="0"/>
              <a:t>Der Logistik-Multiplikator</a:t>
            </a:r>
            <a:endParaRPr lang="de-AT" sz="3000" dirty="0">
              <a:solidFill>
                <a:schemeClr val="tx1"/>
              </a:solidFill>
            </a:endParaRPr>
          </a:p>
        </p:txBody>
      </p:sp>
      <p:sp>
        <p:nvSpPr>
          <p:cNvPr id="3" name="Inhaltsplatzhalter 2"/>
          <p:cNvSpPr>
            <a:spLocks noGrp="1"/>
          </p:cNvSpPr>
          <p:nvPr>
            <p:ph idx="1"/>
          </p:nvPr>
        </p:nvSpPr>
        <p:spPr/>
        <p:txBody>
          <a:bodyPr>
            <a:normAutofit/>
          </a:bodyPr>
          <a:lstStyle/>
          <a:p>
            <a:pPr>
              <a:spcBef>
                <a:spcPts val="600"/>
              </a:spcBef>
              <a:spcAft>
                <a:spcPts val="600"/>
              </a:spcAft>
            </a:pPr>
            <a:r>
              <a:rPr lang="de-AT" dirty="0"/>
              <a:t>Österreichische Logistikwirtschaft ≠ isolierter Faktor</a:t>
            </a:r>
          </a:p>
          <a:p>
            <a:pPr>
              <a:spcBef>
                <a:spcPts val="600"/>
              </a:spcBef>
              <a:spcAft>
                <a:spcPts val="600"/>
              </a:spcAft>
            </a:pPr>
            <a:r>
              <a:rPr lang="de-AT" dirty="0"/>
              <a:t>Logistikwirtschaft führt direkt und indirekt zu Konsum- und Investitionseffekten</a:t>
            </a:r>
            <a:br>
              <a:rPr lang="de-AT" dirty="0"/>
            </a:br>
            <a:r>
              <a:rPr lang="de-AT" dirty="0">
                <a:sym typeface="Wingdings" panose="05000000000000000000" pitchFamily="2" charset="2"/>
              </a:rPr>
              <a:t> </a:t>
            </a:r>
            <a:r>
              <a:rPr lang="de-AT" dirty="0"/>
              <a:t>ohne Waren/Güter gibt es keine Produktion/Konsum!</a:t>
            </a:r>
          </a:p>
          <a:p>
            <a:pPr>
              <a:spcBef>
                <a:spcPts val="600"/>
              </a:spcBef>
              <a:spcAft>
                <a:spcPts val="600"/>
              </a:spcAft>
            </a:pPr>
            <a:r>
              <a:rPr lang="de-AT" dirty="0"/>
              <a:t>Ermöglicht Umsatz, Wertschöpfung und Beschäftigung</a:t>
            </a:r>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9</a:t>
            </a:fld>
            <a:endParaRPr lang="de-AT" dirty="0">
              <a:solidFill>
                <a:prstClr val="white"/>
              </a:solidFill>
            </a:endParaRPr>
          </a:p>
        </p:txBody>
      </p:sp>
      <p:sp>
        <p:nvSpPr>
          <p:cNvPr id="6" name="Textfeld 5"/>
          <p:cNvSpPr txBox="1"/>
          <p:nvPr/>
        </p:nvSpPr>
        <p:spPr>
          <a:xfrm>
            <a:off x="9480377" y="6381908"/>
            <a:ext cx="1187624" cy="215444"/>
          </a:xfrm>
          <a:prstGeom prst="rect">
            <a:avLst/>
          </a:prstGeom>
          <a:noFill/>
        </p:spPr>
        <p:txBody>
          <a:bodyPr wrap="square" rtlCol="0">
            <a:spAutoFit/>
          </a:bodyPr>
          <a:lstStyle/>
          <a:p>
            <a:r>
              <a:rPr lang="de-AT" sz="800" dirty="0"/>
              <a:t>Quelle: Schneider et al</a:t>
            </a:r>
            <a:endParaRPr lang="de-AT" baseline="30000" dirty="0"/>
          </a:p>
        </p:txBody>
      </p:sp>
      <p:sp>
        <p:nvSpPr>
          <p:cNvPr id="8" name="Textfeld 7"/>
          <p:cNvSpPr txBox="1"/>
          <p:nvPr/>
        </p:nvSpPr>
        <p:spPr>
          <a:xfrm>
            <a:off x="3300512" y="6033995"/>
            <a:ext cx="1187624" cy="215444"/>
          </a:xfrm>
          <a:prstGeom prst="rect">
            <a:avLst/>
          </a:prstGeom>
          <a:noFill/>
        </p:spPr>
        <p:txBody>
          <a:bodyPr wrap="square" rtlCol="0">
            <a:spAutoFit/>
          </a:bodyPr>
          <a:lstStyle/>
          <a:p>
            <a:r>
              <a:rPr lang="de-AT" sz="800" dirty="0"/>
              <a:t>Bildquelle: pixabay</a:t>
            </a:r>
            <a:endParaRPr lang="de-AT" baseline="30000" dirty="0"/>
          </a:p>
        </p:txBody>
      </p:sp>
    </p:spTree>
    <p:extLst>
      <p:ext uri="{BB962C8B-B14F-4D97-AF65-F5344CB8AC3E}">
        <p14:creationId xmlns:p14="http://schemas.microsoft.com/office/powerpoint/2010/main" val="2619002790"/>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3471</Words>
  <Application>Microsoft Office PowerPoint</Application>
  <PresentationFormat>Breitbild</PresentationFormat>
  <Paragraphs>373</Paragraphs>
  <Slides>24</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24</vt:i4>
      </vt:variant>
    </vt:vector>
  </HeadingPairs>
  <TitlesOfParts>
    <vt:vector size="35" baseType="lpstr">
      <vt:lpstr>Aptos</vt:lpstr>
      <vt:lpstr>Aptos Display</vt:lpstr>
      <vt:lpstr>Arial</vt:lpstr>
      <vt:lpstr>Bahnschrift Light</vt:lpstr>
      <vt:lpstr>Bahnschrift SemiBold</vt:lpstr>
      <vt:lpstr>Calibri</vt:lpstr>
      <vt:lpstr>Corbel</vt:lpstr>
      <vt:lpstr>Mangal Pro</vt:lpstr>
      <vt:lpstr>Symbol</vt:lpstr>
      <vt:lpstr>Wingdings</vt:lpstr>
      <vt:lpstr>Office</vt:lpstr>
      <vt:lpstr>Karriere in der Logistik</vt:lpstr>
      <vt:lpstr>PowerPoint-Präsentation</vt:lpstr>
      <vt:lpstr>PowerPoint-Präsentation</vt:lpstr>
      <vt:lpstr>PowerPoint-Präsentation</vt:lpstr>
      <vt:lpstr>Warm-up Diskussion</vt:lpstr>
      <vt:lpstr>PowerPoint-Präsentation</vt:lpstr>
      <vt:lpstr>Austrian Logistics Der Logistikstandort Österreich</vt:lpstr>
      <vt:lpstr>Logistikstandort Österreich Logisitics Performance Index</vt:lpstr>
      <vt:lpstr>Logistikstandort Österreich Der Logistik-Multiplikator</vt:lpstr>
      <vt:lpstr>PowerPoint-Präsentation</vt:lpstr>
      <vt:lpstr>Berufsbilder in der Logistik (Auswahl)</vt:lpstr>
      <vt:lpstr> Videos „One day in a job“ bei den ÖBB</vt:lpstr>
      <vt:lpstr>Videos „1 Minute 1 Job“ bei der Österreichischen Post</vt:lpstr>
      <vt:lpstr>Übung „Berufe-Memory“</vt:lpstr>
      <vt:lpstr>Übung „Wir suchen eine:n …“</vt:lpstr>
      <vt:lpstr>Übung „Ich frage eine:n …“</vt:lpstr>
      <vt:lpstr>PowerPoint-Präsentation</vt:lpstr>
      <vt:lpstr>Viele Wege führen in die Logistik</vt:lpstr>
      <vt:lpstr>Viele Wege führen in die Logistik</vt:lpstr>
      <vt:lpstr>Viele Wege führen in die Logistik</vt:lpstr>
      <vt:lpstr>Viele Wege führen in die Logistik</vt:lpstr>
      <vt:lpstr>Viele Wege führen in die Logistik</vt:lpstr>
      <vt:lpstr>Hinweis zu Copyright und KI</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6</cp:revision>
  <dcterms:created xsi:type="dcterms:W3CDTF">2025-03-13T09:51:24Z</dcterms:created>
  <dcterms:modified xsi:type="dcterms:W3CDTF">2026-02-10T10:06:30Z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ffb6f5-a176-4d21-8b93-1cb00934c0de_Enabled">
    <vt:lpwstr>true</vt:lpwstr>
  </property>
  <property fmtid="{D5CDD505-2E9C-101B-9397-08002B2CF9AE}" pid="3" name="MSIP_Label_d1ffb6f5-a176-4d21-8b93-1cb00934c0de_SetDate">
    <vt:lpwstr>2026-02-03T12:06:27Z</vt:lpwstr>
  </property>
  <property fmtid="{D5CDD505-2E9C-101B-9397-08002B2CF9AE}" pid="4" name="MSIP_Label_d1ffb6f5-a176-4d21-8b93-1cb00934c0de_Method">
    <vt:lpwstr>Standard</vt:lpwstr>
  </property>
  <property fmtid="{D5CDD505-2E9C-101B-9397-08002B2CF9AE}" pid="5" name="MSIP_Label_d1ffb6f5-a176-4d21-8b93-1cb00934c0de_Name">
    <vt:lpwstr>d1ffb6f5-a176-4d21-8b93-1cb00934c0de</vt:lpwstr>
  </property>
  <property fmtid="{D5CDD505-2E9C-101B-9397-08002B2CF9AE}" pid="6" name="MSIP_Label_d1ffb6f5-a176-4d21-8b93-1cb00934c0de_SiteId">
    <vt:lpwstr>b5469280-80ef-40ad-963b-8976f4da58ba</vt:lpwstr>
  </property>
  <property fmtid="{D5CDD505-2E9C-101B-9397-08002B2CF9AE}" pid="7" name="MSIP_Label_d1ffb6f5-a176-4d21-8b93-1cb00934c0de_ActionId">
    <vt:lpwstr>23eff3e9-61d6-469b-871e-7730a9f856d9</vt:lpwstr>
  </property>
  <property fmtid="{D5CDD505-2E9C-101B-9397-08002B2CF9AE}" pid="8" name="MSIP_Label_d1ffb6f5-a176-4d21-8b93-1cb00934c0de_ContentBits">
    <vt:lpwstr>0</vt:lpwstr>
  </property>
  <property fmtid="{D5CDD505-2E9C-101B-9397-08002B2CF9AE}" pid="9" name="MSIP_Label_d1ffb6f5-a176-4d21-8b93-1cb00934c0de_Tag">
    <vt:lpwstr>10, 3, 0, 1</vt:lpwstr>
  </property>
</Properties>
</file>